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713" r:id="rId3"/>
    <p:sldId id="772" r:id="rId4"/>
    <p:sldId id="684" r:id="rId5"/>
    <p:sldId id="644" r:id="rId6"/>
    <p:sldId id="716" r:id="rId7"/>
    <p:sldId id="624" r:id="rId8"/>
    <p:sldId id="687" r:id="rId9"/>
    <p:sldId id="637" r:id="rId10"/>
    <p:sldId id="639" r:id="rId11"/>
    <p:sldId id="635" r:id="rId12"/>
    <p:sldId id="688" r:id="rId13"/>
    <p:sldId id="689" r:id="rId14"/>
    <p:sldId id="715" r:id="rId15"/>
    <p:sldId id="693" r:id="rId16"/>
    <p:sldId id="694" r:id="rId17"/>
    <p:sldId id="697" r:id="rId18"/>
    <p:sldId id="696" r:id="rId19"/>
    <p:sldId id="727" r:id="rId20"/>
    <p:sldId id="724" r:id="rId21"/>
    <p:sldId id="714" r:id="rId22"/>
    <p:sldId id="749" r:id="rId23"/>
    <p:sldId id="717" r:id="rId24"/>
    <p:sldId id="758" r:id="rId25"/>
    <p:sldId id="857" r:id="rId26"/>
    <p:sldId id="773" r:id="rId27"/>
    <p:sldId id="711" r:id="rId28"/>
    <p:sldId id="712" r:id="rId29"/>
    <p:sldId id="770" r:id="rId30"/>
    <p:sldId id="753" r:id="rId31"/>
    <p:sldId id="618" r:id="rId32"/>
    <p:sldId id="771" r:id="rId33"/>
    <p:sldId id="775" r:id="rId34"/>
    <p:sldId id="691" r:id="rId35"/>
    <p:sldId id="708" r:id="rId36"/>
    <p:sldId id="774" r:id="rId37"/>
    <p:sldId id="733" r:id="rId38"/>
    <p:sldId id="732" r:id="rId39"/>
    <p:sldId id="735" r:id="rId40"/>
    <p:sldId id="739" r:id="rId41"/>
    <p:sldId id="737" r:id="rId42"/>
    <p:sldId id="740" r:id="rId43"/>
    <p:sldId id="741" r:id="rId44"/>
    <p:sldId id="742" r:id="rId45"/>
    <p:sldId id="743" r:id="rId46"/>
    <p:sldId id="744" r:id="rId47"/>
    <p:sldId id="731" r:id="rId48"/>
    <p:sldId id="745" r:id="rId49"/>
    <p:sldId id="746" r:id="rId50"/>
    <p:sldId id="747" r:id="rId51"/>
    <p:sldId id="748" r:id="rId52"/>
    <p:sldId id="776" r:id="rId53"/>
    <p:sldId id="777" r:id="rId54"/>
    <p:sldId id="778" r:id="rId55"/>
    <p:sldId id="779" r:id="rId56"/>
    <p:sldId id="780" r:id="rId57"/>
    <p:sldId id="759" r:id="rId58"/>
    <p:sldId id="760" r:id="rId59"/>
    <p:sldId id="761" r:id="rId60"/>
    <p:sldId id="762" r:id="rId61"/>
    <p:sldId id="755" r:id="rId62"/>
    <p:sldId id="765" r:id="rId63"/>
    <p:sldId id="766" r:id="rId64"/>
    <p:sldId id="756" r:id="rId65"/>
    <p:sldId id="767" r:id="rId66"/>
    <p:sldId id="768" r:id="rId67"/>
    <p:sldId id="757" r:id="rId68"/>
    <p:sldId id="76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67F52-18DD-4360-AF56-F734C7F74B9D}" v="3" dt="2021-11-22T22:27:32.787"/>
  </p1510:revLst>
</p1510:revInfo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95" d="100"/>
          <a:sy n="195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25E67F52-18DD-4360-AF56-F734C7F74B9D}"/>
    <pc:docChg chg="undo custSel addSld delSld modSld">
      <pc:chgData name="Josiah Smith" userId="4af037b2e1e3ed2d" providerId="LiveId" clId="{25E67F52-18DD-4360-AF56-F734C7F74B9D}" dt="2021-11-22T22:35:03.175" v="98" actId="20577"/>
      <pc:docMkLst>
        <pc:docMk/>
      </pc:docMkLst>
      <pc:sldChg chg="modSp add del mod">
        <pc:chgData name="Josiah Smith" userId="4af037b2e1e3ed2d" providerId="LiveId" clId="{25E67F52-18DD-4360-AF56-F734C7F74B9D}" dt="2021-11-22T22:35:03.175" v="98" actId="20577"/>
        <pc:sldMkLst>
          <pc:docMk/>
          <pc:sldMk cId="4044011996" sldId="857"/>
        </pc:sldMkLst>
        <pc:graphicFrameChg chg="modGraphic">
          <ac:chgData name="Josiah Smith" userId="4af037b2e1e3ed2d" providerId="LiveId" clId="{25E67F52-18DD-4360-AF56-F734C7F74B9D}" dt="2021-11-22T22:35:03.175" v="98" actId="20577"/>
          <ac:graphicFrameMkLst>
            <pc:docMk/>
            <pc:sldMk cId="4044011996" sldId="857"/>
            <ac:graphicFrameMk id="25" creationId="{31520188-D2F3-4BA4-89AE-CCB67AE252A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C00DF-494C-450F-930E-5567D39C848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0D257-93A3-45FC-A071-0E3237B09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115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648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06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about real/complex layering of machine learning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32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06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986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172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522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8BC79-D71F-461F-93BA-0C2FF91883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77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420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AB2F339C-B825-4BAD-9778-57DBEBE4F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016" y="5741775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0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521C-DC99-46E3-94A6-CF7CD053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DF4E8339-3F09-4FA0-8198-AE6C70D6F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373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0AD548-CDAB-42FB-A022-8BED401A31E7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8923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8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27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48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8786-BC4B-4BE9-A749-2CFC6EF3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AC9A116E-3C37-4D08-821F-921D6C90E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74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874D91-B98C-4B05-85A3-F2EA3913432A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8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C37E-0304-41EA-8271-C25BD5EE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83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105751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105751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34F1AFBB-035E-4AD9-8F30-513C01E34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74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D8CCF-F74D-46D4-AB5D-27A9BF78E68F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6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3C3A-22D8-4B80-8C29-0D468E08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4B82D4D4-2EBE-4B2A-84E9-A5480884F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DD3C3-C413-4E30-B6B3-B363516D688B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81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85B1DB1-AF2D-4AEA-9E28-668C97F12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28C11-FEEE-4FB5-8319-F3D0EEE7D39F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9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44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346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5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87.png"/><Relationship Id="rId4" Type="http://schemas.openxmlformats.org/officeDocument/2006/relationships/image" Target="../media/image7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2e.ti.com/blogs_/b/behind_the_wheel/archive/2019/01/09/how-mmwave-sensors-enable-autonomous-parking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C894-2E48-4AC7-ABA8-6BA96EE8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Radar Perception for Gesture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99EBC-12BC-4AF3-8FCB-FDBDC649E9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Josiah W. Smith</a:t>
            </a:r>
          </a:p>
          <a:p>
            <a:endParaRPr lang="en-US" dirty="0"/>
          </a:p>
          <a:p>
            <a:r>
              <a:rPr lang="en-US" sz="1600" dirty="0"/>
              <a:t>Advisor: Dr. Murat Torlak</a:t>
            </a:r>
          </a:p>
          <a:p>
            <a:r>
              <a:rPr lang="en-US" sz="1600" dirty="0"/>
              <a:t>Special thanks to: Shiva Thiagarajan, Richard Willis, Bhaskar Upadhyay, Dr. Muhammet Yanik</a:t>
            </a:r>
          </a:p>
        </p:txBody>
      </p:sp>
    </p:spTree>
    <p:extLst>
      <p:ext uri="{BB962C8B-B14F-4D97-AF65-F5344CB8AC3E}">
        <p14:creationId xmlns:p14="http://schemas.microsoft.com/office/powerpoint/2010/main" val="3279965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697BC21-B69E-4BB5-A861-5D163251C92F}"/>
              </a:ext>
            </a:extLst>
          </p:cNvPr>
          <p:cNvSpPr txBox="1">
            <a:spLocks/>
          </p:cNvSpPr>
          <p:nvPr/>
        </p:nvSpPr>
        <p:spPr bwMode="auto">
          <a:xfrm>
            <a:off x="8651686" y="1342151"/>
            <a:ext cx="2390525" cy="2732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Reformatted Range FFT to align with virtual array produces array of size 8 </a:t>
            </a:r>
            <a:r>
              <a:rPr lang="en-US" sz="1600" kern="0" dirty="0"/>
              <a:t>x</a:t>
            </a:r>
            <a:r>
              <a:rPr lang="en-US" sz="2000" kern="0" dirty="0"/>
              <a:t> N </a:t>
            </a:r>
            <a:r>
              <a:rPr lang="en-US" sz="1600" kern="0" dirty="0"/>
              <a:t>x</a:t>
            </a:r>
            <a:r>
              <a:rPr lang="en-US" sz="2000" kern="0" dirty="0"/>
              <a:t> 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98F5A-FB72-4901-92C9-B0FCEF6C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484" y="3142938"/>
            <a:ext cx="3573772" cy="248019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E0E018-E0FF-4EE7-8F01-4388704B3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9209"/>
              </p:ext>
            </p:extLst>
          </p:nvPr>
        </p:nvGraphicFramePr>
        <p:xfrm>
          <a:off x="2602504" y="1797536"/>
          <a:ext cx="24384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972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17EDD40-D440-4DE7-B9F7-63D6033C1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99210"/>
              </p:ext>
            </p:extLst>
          </p:nvPr>
        </p:nvGraphicFramePr>
        <p:xfrm>
          <a:off x="6033052" y="1797536"/>
          <a:ext cx="12192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D4968D-FC30-4F8F-AEEF-AF6FEC004810}"/>
              </a:ext>
            </a:extLst>
          </p:cNvPr>
          <p:cNvSpPr txBox="1"/>
          <p:nvPr/>
        </p:nvSpPr>
        <p:spPr>
          <a:xfrm>
            <a:off x="5340068" y="2543852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539505-DBE2-4EB1-A9C5-EBB15CEA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201971"/>
              </p:ext>
            </p:extLst>
          </p:nvPr>
        </p:nvGraphicFramePr>
        <p:xfrm>
          <a:off x="746928" y="1797536"/>
          <a:ext cx="1447800" cy="2966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221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Channel 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9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65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9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0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2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1096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AF1AD54-F5C2-4BA9-AF7B-16B3CB183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88821"/>
              </p:ext>
            </p:extLst>
          </p:nvPr>
        </p:nvGraphicFramePr>
        <p:xfrm>
          <a:off x="2602504" y="1342151"/>
          <a:ext cx="24384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7013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1D5B323-982B-4522-8260-A0380ED9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31685"/>
              </p:ext>
            </p:extLst>
          </p:nvPr>
        </p:nvGraphicFramePr>
        <p:xfrm>
          <a:off x="6019800" y="1317105"/>
          <a:ext cx="12192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BDEC924-6A9E-45B8-9E81-6DDAD0E0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870835"/>
              </p:ext>
            </p:extLst>
          </p:nvPr>
        </p:nvGraphicFramePr>
        <p:xfrm>
          <a:off x="3581400" y="2305859"/>
          <a:ext cx="24384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972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323002-35E6-4851-B17E-F192B51DF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90261"/>
              </p:ext>
            </p:extLst>
          </p:nvPr>
        </p:nvGraphicFramePr>
        <p:xfrm>
          <a:off x="6598250" y="2282410"/>
          <a:ext cx="12192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D43E81-5302-44D6-9E96-E02294DE01F8}"/>
              </a:ext>
            </a:extLst>
          </p:cNvPr>
          <p:cNvSpPr txBox="1"/>
          <p:nvPr/>
        </p:nvSpPr>
        <p:spPr>
          <a:xfrm>
            <a:off x="6009861" y="3266204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46CB9C-EDCB-4FDF-A4A3-AFB7A04A9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760569"/>
              </p:ext>
            </p:extLst>
          </p:nvPr>
        </p:nvGraphicFramePr>
        <p:xfrm>
          <a:off x="2060101" y="2315757"/>
          <a:ext cx="1447800" cy="2966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221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Zero Pad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9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Zero Pad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65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9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0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Zero Pad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2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Zero Pad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10962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B18CA692-AA22-4C66-960B-0F599460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Reformatting Range FFT to 3D</a:t>
            </a:r>
          </a:p>
        </p:txBody>
      </p:sp>
    </p:spTree>
    <p:extLst>
      <p:ext uri="{BB962C8B-B14F-4D97-AF65-F5344CB8AC3E}">
        <p14:creationId xmlns:p14="http://schemas.microsoft.com/office/powerpoint/2010/main" val="384225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2535707B-52C6-B741-B23C-1B67632CB0F3}"/>
              </a:ext>
            </a:extLst>
          </p:cNvPr>
          <p:cNvSpPr txBox="1">
            <a:spLocks/>
          </p:cNvSpPr>
          <p:nvPr/>
        </p:nvSpPr>
        <p:spPr bwMode="auto">
          <a:xfrm>
            <a:off x="6745775" y="1478422"/>
            <a:ext cx="4517581" cy="480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After Range-FFT, another FFT is performed across the sensor dimension to produce the Range-Angle FFT.</a:t>
            </a:r>
          </a:p>
          <a:p>
            <a:r>
              <a:rPr lang="en-US" kern="0" dirty="0"/>
              <a:t>The angle domain shows a peak at the azimuth angle of arrival for returning chirp signals.</a:t>
            </a:r>
          </a:p>
          <a:p>
            <a:r>
              <a:rPr lang="en-US" kern="0" dirty="0"/>
              <a:t>We will consider a region of the Angle-Range FFT in which we expect the gesture to appear.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F1E3400-4EB2-4C5B-B208-F1F14FE41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77507"/>
              </p:ext>
            </p:extLst>
          </p:nvPr>
        </p:nvGraphicFramePr>
        <p:xfrm>
          <a:off x="1103879" y="1774205"/>
          <a:ext cx="24384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972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E1C5FE-3F92-4470-8576-B57280E34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32674"/>
              </p:ext>
            </p:extLst>
          </p:nvPr>
        </p:nvGraphicFramePr>
        <p:xfrm>
          <a:off x="4534427" y="1774205"/>
          <a:ext cx="12192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5937492-FA2B-475B-972F-37D47CFAA676}"/>
              </a:ext>
            </a:extLst>
          </p:cNvPr>
          <p:cNvSpPr txBox="1"/>
          <p:nvPr/>
        </p:nvSpPr>
        <p:spPr>
          <a:xfrm>
            <a:off x="3917209" y="2697811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9757CF9-A3F3-49B0-8B14-DBE62B0F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55279"/>
              </p:ext>
            </p:extLst>
          </p:nvPr>
        </p:nvGraphicFramePr>
        <p:xfrm>
          <a:off x="1103879" y="1318820"/>
          <a:ext cx="24384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7013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CDD806B-5197-4FA9-B16B-7377F2B07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60871"/>
              </p:ext>
            </p:extLst>
          </p:nvPr>
        </p:nvGraphicFramePr>
        <p:xfrm>
          <a:off x="5046292" y="2663407"/>
          <a:ext cx="12192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0B748F9-0A11-4395-8C1A-CCB222205FF7}"/>
              </a:ext>
            </a:extLst>
          </p:cNvPr>
          <p:cNvSpPr txBox="1"/>
          <p:nvPr/>
        </p:nvSpPr>
        <p:spPr>
          <a:xfrm>
            <a:off x="4175288" y="3850298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CCBB23-DDC8-49C7-B0C7-2FAD887695B8}"/>
              </a:ext>
            </a:extLst>
          </p:cNvPr>
          <p:cNvCxnSpPr>
            <a:cxnSpLocks/>
          </p:cNvCxnSpPr>
          <p:nvPr/>
        </p:nvCxnSpPr>
        <p:spPr bwMode="auto">
          <a:xfrm>
            <a:off x="1693492" y="1774205"/>
            <a:ext cx="0" cy="8892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0849B-7F1B-4FFB-A792-4727F13E83E5}"/>
              </a:ext>
            </a:extLst>
          </p:cNvPr>
          <p:cNvSpPr txBox="1"/>
          <p:nvPr/>
        </p:nvSpPr>
        <p:spPr>
          <a:xfrm rot="16200000">
            <a:off x="-534891" y="2437732"/>
            <a:ext cx="275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4A0EDE-7BFC-4416-9382-188E726A654A}"/>
              </a:ext>
            </a:extLst>
          </p:cNvPr>
          <p:cNvSpPr txBox="1"/>
          <p:nvPr/>
        </p:nvSpPr>
        <p:spPr>
          <a:xfrm rot="16200000">
            <a:off x="-4175" y="3107176"/>
            <a:ext cx="275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2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FE047C-082C-4CB6-BC84-2EB200C5C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29440"/>
              </p:ext>
            </p:extLst>
          </p:nvPr>
        </p:nvGraphicFramePr>
        <p:xfrm>
          <a:off x="1615744" y="2663407"/>
          <a:ext cx="2438400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972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4A3300-DC1B-4E86-BEF5-A753DAD04F70}"/>
              </a:ext>
            </a:extLst>
          </p:cNvPr>
          <p:cNvCxnSpPr>
            <a:cxnSpLocks/>
          </p:cNvCxnSpPr>
          <p:nvPr/>
        </p:nvCxnSpPr>
        <p:spPr bwMode="auto">
          <a:xfrm>
            <a:off x="2912692" y="1774205"/>
            <a:ext cx="0" cy="8892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BB1C34-4AFB-435D-A1D3-0CBB44CF107A}"/>
              </a:ext>
            </a:extLst>
          </p:cNvPr>
          <p:cNvCxnSpPr>
            <a:cxnSpLocks/>
          </p:cNvCxnSpPr>
          <p:nvPr/>
        </p:nvCxnSpPr>
        <p:spPr bwMode="auto">
          <a:xfrm>
            <a:off x="5160810" y="1774205"/>
            <a:ext cx="0" cy="8892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31629-61DB-4C8D-A8DE-CDEFD1DFC1C6}"/>
              </a:ext>
            </a:extLst>
          </p:cNvPr>
          <p:cNvCxnSpPr/>
          <p:nvPr/>
        </p:nvCxnSpPr>
        <p:spPr bwMode="auto">
          <a:xfrm>
            <a:off x="2226892" y="2663407"/>
            <a:ext cx="0" cy="29667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58BF8D-22FD-4B3D-BE75-D910A8295970}"/>
              </a:ext>
            </a:extLst>
          </p:cNvPr>
          <p:cNvCxnSpPr/>
          <p:nvPr/>
        </p:nvCxnSpPr>
        <p:spPr bwMode="auto">
          <a:xfrm>
            <a:off x="3446092" y="2663407"/>
            <a:ext cx="0" cy="29667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4C8E70-9D55-4E86-9299-ACD8B5EFB677}"/>
              </a:ext>
            </a:extLst>
          </p:cNvPr>
          <p:cNvCxnSpPr/>
          <p:nvPr/>
        </p:nvCxnSpPr>
        <p:spPr bwMode="auto">
          <a:xfrm>
            <a:off x="5655892" y="2663407"/>
            <a:ext cx="0" cy="29667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86927D9-5D09-40B0-987A-7A857DBA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Range-Angle FFT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7EFD3C3-B7E9-4501-9E06-9FCD40FA3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11131"/>
              </p:ext>
            </p:extLst>
          </p:nvPr>
        </p:nvGraphicFramePr>
        <p:xfrm>
          <a:off x="4534427" y="1327197"/>
          <a:ext cx="12192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40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1355F3-0BA2-4612-838A-0BB6E67556C4}"/>
              </a:ext>
            </a:extLst>
          </p:cNvPr>
          <p:cNvSpPr txBox="1">
            <a:spLocks/>
          </p:cNvSpPr>
          <p:nvPr/>
        </p:nvSpPr>
        <p:spPr bwMode="auto">
          <a:xfrm>
            <a:off x="307649" y="1245400"/>
            <a:ext cx="7236151" cy="511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kern="0" dirty="0"/>
              <a:t>Data formatting</a:t>
            </a:r>
          </a:p>
          <a:p>
            <a:pPr lvl="1"/>
            <a:r>
              <a:rPr lang="en-US" sz="2400" kern="0" dirty="0"/>
              <a:t>Layer real and imaginary parts</a:t>
            </a:r>
          </a:p>
          <a:p>
            <a:pPr lvl="1"/>
            <a:r>
              <a:rPr lang="en-US" sz="2400" kern="0" dirty="0"/>
              <a:t>Leverage relative phase differences between channels by maintaining matrix format rather than vectorizing data</a:t>
            </a:r>
          </a:p>
          <a:p>
            <a:pPr lvl="1"/>
            <a:r>
              <a:rPr lang="en-US" sz="2400" kern="0" dirty="0"/>
              <a:t>Drastic accuracy increase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/>
              <a:t>Null Torso Peak</a:t>
            </a:r>
          </a:p>
          <a:p>
            <a:pPr lvl="1"/>
            <a:r>
              <a:rPr lang="en-US" sz="2400" kern="0" dirty="0"/>
              <a:t>Attempt to remove torso peak and sidelobes</a:t>
            </a:r>
          </a:p>
          <a:p>
            <a:pPr lvl="1"/>
            <a:r>
              <a:rPr lang="en-US" sz="2400" kern="0" dirty="0"/>
              <a:t>Some accuracy reduction, revisit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/>
              <a:t>Range-Channel Autocorrelation</a:t>
            </a:r>
          </a:p>
          <a:p>
            <a:pPr lvl="1"/>
            <a:r>
              <a:rPr lang="en-US" sz="2400" kern="0" dirty="0"/>
              <a:t>2D correlate to create spatial invariance </a:t>
            </a:r>
          </a:p>
          <a:p>
            <a:pPr lvl="1"/>
            <a:r>
              <a:rPr lang="en-US" sz="2400" kern="0" dirty="0"/>
              <a:t>No change in accuracies, revisit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88F69-ED85-4928-821E-193BE4A9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953" y="1290414"/>
            <a:ext cx="3919518" cy="2932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F7294A-8C6C-4DE3-B249-B758FC64092F}"/>
              </a:ext>
            </a:extLst>
          </p:cNvPr>
          <p:cNvCxnSpPr>
            <a:cxnSpLocks/>
          </p:cNvCxnSpPr>
          <p:nvPr/>
        </p:nvCxnSpPr>
        <p:spPr bwMode="auto">
          <a:xfrm>
            <a:off x="8561153" y="2756435"/>
            <a:ext cx="228600" cy="8680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E4679-A8F8-4358-B488-CEB101E0EF99}"/>
              </a:ext>
            </a:extLst>
          </p:cNvPr>
          <p:cNvCxnSpPr>
            <a:cxnSpLocks/>
          </p:cNvCxnSpPr>
          <p:nvPr/>
        </p:nvCxnSpPr>
        <p:spPr bwMode="auto">
          <a:xfrm flipV="1">
            <a:off x="8561153" y="2302710"/>
            <a:ext cx="228600" cy="453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B26636F-6A78-439C-9FF2-806723599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4354674"/>
            <a:ext cx="2979013" cy="21683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1E6BF9-527E-4D88-A9F9-0835C174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22635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1355F3-0BA2-4612-838A-0BB6E67556C4}"/>
              </a:ext>
            </a:extLst>
          </p:cNvPr>
          <p:cNvSpPr txBox="1">
            <a:spLocks/>
          </p:cNvSpPr>
          <p:nvPr/>
        </p:nvSpPr>
        <p:spPr bwMode="auto">
          <a:xfrm>
            <a:off x="307649" y="1230594"/>
            <a:ext cx="9903151" cy="372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sz="2800" kern="0" dirty="0"/>
              <a:t>Range-Angle FFT</a:t>
            </a:r>
          </a:p>
          <a:p>
            <a:pPr lvl="1"/>
            <a:r>
              <a:rPr lang="en-US" kern="0" dirty="0"/>
              <a:t>Reformat data with prior knowledge of virtual array structure</a:t>
            </a:r>
          </a:p>
          <a:p>
            <a:pPr lvl="1"/>
            <a:r>
              <a:rPr lang="en-US" kern="0" dirty="0"/>
              <a:t>Exploit both elevation and azimuth information</a:t>
            </a:r>
          </a:p>
          <a:p>
            <a:pPr lvl="1"/>
            <a:r>
              <a:rPr lang="en-US" kern="0" dirty="0"/>
              <a:t>Increase in accuracy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1520188-D2F3-4BA4-89AE-CCB67AE25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77439"/>
              </p:ext>
            </p:extLst>
          </p:nvPr>
        </p:nvGraphicFramePr>
        <p:xfrm>
          <a:off x="2514600" y="3296407"/>
          <a:ext cx="6629400" cy="26770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718012926"/>
                    </a:ext>
                  </a:extLst>
                </a:gridCol>
              </a:tblGrid>
              <a:tr h="4453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4307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Reformatted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840120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Autocorr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02729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Range-Angle FFT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31649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CA422FE-254B-411C-8B1E-80EE82CF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9976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Hand Gesture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2009807" y="3395572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6500522" y="5637842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Whoosh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7679088" y="339290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4935888" y="339142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3193229" y="5664382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B79F6A-0BBF-419F-AD0D-B08CDB4D6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65" y="1612645"/>
            <a:ext cx="16764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C714A3-E250-4F5F-B161-8A15DEAFB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12645"/>
            <a:ext cx="1676400" cy="1662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AB7E50-377A-486D-918E-24B1535DC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68" y="1538464"/>
            <a:ext cx="1676400" cy="1709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FC8BA-B3B1-4372-BA2E-5A0312918E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34" y="3920362"/>
            <a:ext cx="2262382" cy="1744020"/>
          </a:xfrm>
          <a:prstGeom prst="rect">
            <a:avLst/>
          </a:prstGeom>
        </p:spPr>
      </p:pic>
      <p:pic>
        <p:nvPicPr>
          <p:cNvPr id="1026" name="Picture 2" descr="Image result for utd mini whoosh">
            <a:extLst>
              <a:ext uri="{FF2B5EF4-FFF2-40B4-BE49-F238E27FC236}">
                <a16:creationId xmlns:a16="http://schemas.microsoft.com/office/drawing/2014/main" id="{332EC7D8-EF7B-46AB-BD16-60F1C32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68" y="3981793"/>
            <a:ext cx="2190756" cy="16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79A8A2-D8AE-466E-A74A-4B04A980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Hand Gestures</a:t>
            </a:r>
          </a:p>
        </p:txBody>
      </p:sp>
    </p:spTree>
    <p:extLst>
      <p:ext uri="{BB962C8B-B14F-4D97-AF65-F5344CB8AC3E}">
        <p14:creationId xmlns:p14="http://schemas.microsoft.com/office/powerpoint/2010/main" val="265889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3.googleusercontent.com/qmkemfSo-G7c__ZTTfRSjL1sPO4peAHUsba4P7BnUjCBgITP8Mt_6a9S1rBE-qkbtCM7tQZDm5rjUdfPtqgUZg6_965RJ7kvSwN0q3QRSM1sbvNege1A5iZoWPDCRCk8wvLuKfJNn9bDdh0e7c8NUI1M7SNUg8z23ZZkA_lceN-3cY6fPNgw43LHk7Rges49vz6bC-tmxp29x_gdNgKscFNP15uE-mkDvawMOCAwMrrl1LprkaTJcE3Vji3lMI6HQnVpsUHCMX1fhfxEdcXjwLrN91BMp9Oz2DrSp1Mw1mqvVaJKo_n0N4AFy27kboTxCPo8yBO03f-PgsGIqc9dhkM8DpHXZyuvMvMKOkZEile6d2xbM91lfiofcL6B5A7uXf80VGnCd4VoIW4SjdLUt8u7mNVwVQvEFggtfMioYWuUPwNSI5zO3ITj_tUbtgAnYCiegQjce4P8NBphqRk-wZgVR5kW2KPJKlS58Z-D84DOOlJApcdxcx81gOn1CjtY_4QyG-QKH13zevbP5R041DMYe5wDk5N-yq86Orrn6eCHFQjijs6wiqovlfa5092O74vnq0TOhYcLtNhnKWgnCPXB5hm_r5IVtmLEySsy9FlMInnVbHFxAFFcERlYWrDC9jydB2syctdONO-y06t32ESLogKN7IuFH5f8T84SEqCTmb94CyfKKEqm=w711-h947-no">
            <a:extLst>
              <a:ext uri="{FF2B5EF4-FFF2-40B4-BE49-F238E27FC236}">
                <a16:creationId xmlns:a16="http://schemas.microsoft.com/office/drawing/2014/main" id="{48B4D51C-B65D-47C2-BDD1-E0DC5DAFD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08" y="1436999"/>
            <a:ext cx="3633784" cy="484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871E46-CF9E-495A-AB9B-C8E8885F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98" y="1273704"/>
            <a:ext cx="5914402" cy="5173132"/>
          </a:xfrm>
        </p:spPr>
        <p:txBody>
          <a:bodyPr>
            <a:normAutofit/>
          </a:bodyPr>
          <a:lstStyle/>
          <a:p>
            <a:r>
              <a:rPr lang="en-US" sz="2200" dirty="0"/>
              <a:t>Chest high radar</a:t>
            </a:r>
          </a:p>
          <a:p>
            <a:r>
              <a:rPr lang="en-US" sz="2200" dirty="0"/>
              <a:t>~1m from sitting user</a:t>
            </a:r>
          </a:p>
          <a:p>
            <a:r>
              <a:rPr lang="en-US" sz="2200" dirty="0"/>
              <a:t>Simple range FFT computed for each capture</a:t>
            </a:r>
          </a:p>
          <a:p>
            <a:r>
              <a:rPr lang="en-US" sz="2200" dirty="0"/>
              <a:t>Radar Parameters:</a:t>
            </a:r>
          </a:p>
          <a:p>
            <a:pPr lvl="1"/>
            <a:r>
              <a:rPr lang="en-US" dirty="0"/>
              <a:t>3 TX, 4 RX (12 Virtual MIMO Channels)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</a:t>
            </a:r>
          </a:p>
          <a:p>
            <a:pPr lvl="1"/>
            <a:r>
              <a:rPr lang="en-US" dirty="0"/>
              <a:t>Bandwidth: 3.99948GHz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= 3m</a:t>
            </a:r>
          </a:p>
          <a:p>
            <a:pPr lvl="1"/>
            <a:r>
              <a:rPr lang="en-US" dirty="0"/>
              <a:t>Slope: 99.987 Hz/s</a:t>
            </a:r>
          </a:p>
          <a:p>
            <a:pPr lvl="1"/>
            <a:r>
              <a:rPr lang="en-US" dirty="0"/>
              <a:t>Sample Rate: 2000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/>
              <a:t>64 Fast Time Samples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141668-0C53-4AF3-AF35-62CB3168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Collection Setup</a:t>
            </a:r>
          </a:p>
        </p:txBody>
      </p:sp>
    </p:spTree>
    <p:extLst>
      <p:ext uri="{BB962C8B-B14F-4D97-AF65-F5344CB8AC3E}">
        <p14:creationId xmlns:p14="http://schemas.microsoft.com/office/powerpoint/2010/main" val="273242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4" y="1319274"/>
            <a:ext cx="5415898" cy="5127562"/>
          </a:xfrm>
        </p:spPr>
        <p:txBody>
          <a:bodyPr>
            <a:normAutofit/>
          </a:bodyPr>
          <a:lstStyle/>
          <a:p>
            <a:r>
              <a:rPr lang="en-US" dirty="0"/>
              <a:t>Channel to azimuth angle domain</a:t>
            </a:r>
          </a:p>
          <a:p>
            <a:r>
              <a:rPr lang="en-US" dirty="0"/>
              <a:t>Considering geometry of aperture, FFT across channel domain produces angular domain</a:t>
            </a:r>
          </a:p>
          <a:p>
            <a:r>
              <a:rPr lang="en-US" b="1" dirty="0"/>
              <a:t>16 Angle Bins</a:t>
            </a:r>
          </a:p>
          <a:p>
            <a:r>
              <a:rPr lang="en-US" dirty="0"/>
              <a:t>Filter angular domain to effectively achieve </a:t>
            </a:r>
            <a:r>
              <a:rPr lang="en-US" b="1" dirty="0"/>
              <a:t>RX beamforming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53866-AE82-4B55-ABF7-51071485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024" y="4028761"/>
            <a:ext cx="2590800" cy="2325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14B8A4-5E7E-46A2-A679-338B64AB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024" y="1385960"/>
            <a:ext cx="2590800" cy="2325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630A4-6263-4898-9BE5-E53DB5E4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35" y="3983374"/>
            <a:ext cx="2590800" cy="2325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32799B-0705-41A3-9C01-3E2253F6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35" y="1465662"/>
            <a:ext cx="2590800" cy="23257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F97C0A-B992-41E0-91BB-4ED4C5F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Techniques: Angle FFT</a:t>
            </a:r>
          </a:p>
        </p:txBody>
      </p:sp>
    </p:spTree>
    <p:extLst>
      <p:ext uri="{BB962C8B-B14F-4D97-AF65-F5344CB8AC3E}">
        <p14:creationId xmlns:p14="http://schemas.microsoft.com/office/powerpoint/2010/main" val="244727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1F89B-8F7F-4121-A61D-3914C96D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29" y="3953454"/>
            <a:ext cx="3273271" cy="2454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3897A-9F47-44BF-9AF9-8C734EF4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37" y="1364223"/>
            <a:ext cx="3273269" cy="245495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CC1EB4-570E-4C01-A678-58151DD74CB7}"/>
              </a:ext>
            </a:extLst>
          </p:cNvPr>
          <p:cNvSpPr/>
          <p:nvPr/>
        </p:nvSpPr>
        <p:spPr bwMode="auto">
          <a:xfrm>
            <a:off x="5499275" y="2259136"/>
            <a:ext cx="840226" cy="80452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506551-2BDC-4006-8DD7-E0475BF0D245}"/>
              </a:ext>
            </a:extLst>
          </p:cNvPr>
          <p:cNvSpPr/>
          <p:nvPr/>
        </p:nvSpPr>
        <p:spPr bwMode="auto">
          <a:xfrm>
            <a:off x="5499275" y="4661836"/>
            <a:ext cx="840226" cy="80452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D525E7-D125-413C-B7DD-BE01C4085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70" y="3953454"/>
            <a:ext cx="3267841" cy="2450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BCEDF-84C5-40A6-9CC3-2F98FF766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371" y="1435961"/>
            <a:ext cx="3267841" cy="245088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43C4B8F-0D19-4609-9C5A-2F0B1A63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Techniques: Doppler (Velocity) FFT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F82DD-B6CB-45C4-A4EB-C437394460CF}"/>
              </a:ext>
            </a:extLst>
          </p:cNvPr>
          <p:cNvSpPr txBox="1"/>
          <p:nvPr/>
        </p:nvSpPr>
        <p:spPr>
          <a:xfrm>
            <a:off x="9584820" y="3886842"/>
            <a:ext cx="1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</a:t>
            </a:r>
          </a:p>
          <a:p>
            <a:r>
              <a:rPr lang="en-US" dirty="0"/>
              <a:t>Velocity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446C6-BF71-465C-9868-AB0E68B43E87}"/>
              </a:ext>
            </a:extLst>
          </p:cNvPr>
          <p:cNvSpPr txBox="1"/>
          <p:nvPr/>
        </p:nvSpPr>
        <p:spPr>
          <a:xfrm>
            <a:off x="9588381" y="1525885"/>
            <a:ext cx="1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</a:t>
            </a:r>
          </a:p>
          <a:p>
            <a:r>
              <a:rPr lang="en-US" dirty="0"/>
              <a:t>Velocity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ACE657-0139-4FA9-A0D5-63C427B9DE45}"/>
              </a:ext>
            </a:extLst>
          </p:cNvPr>
          <p:cNvCxnSpPr>
            <a:cxnSpLocks/>
          </p:cNvCxnSpPr>
          <p:nvPr/>
        </p:nvCxnSpPr>
        <p:spPr>
          <a:xfrm flipH="1">
            <a:off x="8400516" y="1965533"/>
            <a:ext cx="1187865" cy="2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F96FE8-29B2-46A8-BE52-4028A4493A44}"/>
              </a:ext>
            </a:extLst>
          </p:cNvPr>
          <p:cNvCxnSpPr>
            <a:cxnSpLocks/>
          </p:cNvCxnSpPr>
          <p:nvPr/>
        </p:nvCxnSpPr>
        <p:spPr>
          <a:xfrm flipH="1">
            <a:off x="8229600" y="4326490"/>
            <a:ext cx="1355220" cy="53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4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B96B-CA55-4EF1-BCF6-ED6F9B3B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Techniques: STFT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1E48A-D456-4B13-BA4A-EB6CC337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" y="3952616"/>
            <a:ext cx="3319489" cy="2483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65A0D-3388-439D-BD23-10489FB8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81" y="3952616"/>
            <a:ext cx="3319489" cy="2483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708E0-6DA2-4FDE-BDC0-8B1522D69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093" y="3952616"/>
            <a:ext cx="3319489" cy="2483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C11AB-F15A-4546-A962-BE7F2BC8F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577" y="3952616"/>
            <a:ext cx="3319489" cy="2483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F8076-E6D5-4402-9ED3-17765F0AA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093" y="1364164"/>
            <a:ext cx="3319489" cy="2483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13CF2-EAA5-4097-9AB2-5A9EF3746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642" y="1371568"/>
            <a:ext cx="3319489" cy="248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FB35E-5194-4D62-B6C4-86CB5F240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" y="1368287"/>
            <a:ext cx="3319489" cy="2483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7D768-356B-4BED-8443-D26174770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576" y="1364164"/>
            <a:ext cx="3319489" cy="24831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407CAB-8CA5-4D8D-8DC8-E92BB0804DE4}"/>
              </a:ext>
            </a:extLst>
          </p:cNvPr>
          <p:cNvSpPr/>
          <p:nvPr/>
        </p:nvSpPr>
        <p:spPr>
          <a:xfrm>
            <a:off x="4062638" y="1905000"/>
            <a:ext cx="1176939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720985-9915-4B6A-B8B1-D9B0569296B0}"/>
              </a:ext>
            </a:extLst>
          </p:cNvPr>
          <p:cNvSpPr/>
          <p:nvPr/>
        </p:nvSpPr>
        <p:spPr>
          <a:xfrm>
            <a:off x="1908448" y="2057400"/>
            <a:ext cx="978719" cy="6096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1A9CF9-67AD-4AD2-B267-03D3CF5F067F}"/>
              </a:ext>
            </a:extLst>
          </p:cNvPr>
          <p:cNvSpPr/>
          <p:nvPr/>
        </p:nvSpPr>
        <p:spPr>
          <a:xfrm>
            <a:off x="9753601" y="5043105"/>
            <a:ext cx="1905000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45D370-A25B-47CF-924E-A5F1060E48A6}"/>
              </a:ext>
            </a:extLst>
          </p:cNvPr>
          <p:cNvSpPr/>
          <p:nvPr/>
        </p:nvSpPr>
        <p:spPr>
          <a:xfrm>
            <a:off x="7323934" y="4953000"/>
            <a:ext cx="600865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A62FCB-24C4-4A6C-99AE-A7DCDDD13CA4}"/>
              </a:ext>
            </a:extLst>
          </p:cNvPr>
          <p:cNvSpPr/>
          <p:nvPr/>
        </p:nvSpPr>
        <p:spPr>
          <a:xfrm>
            <a:off x="9975571" y="1905000"/>
            <a:ext cx="1949895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F81F20-2784-4CE0-ADB9-AF9851B20427}"/>
              </a:ext>
            </a:extLst>
          </p:cNvPr>
          <p:cNvSpPr/>
          <p:nvPr/>
        </p:nvSpPr>
        <p:spPr>
          <a:xfrm>
            <a:off x="7543800" y="1828800"/>
            <a:ext cx="838200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943AF1-967D-4FAE-80C2-25AC4DEEFD2C}"/>
              </a:ext>
            </a:extLst>
          </p:cNvPr>
          <p:cNvSpPr/>
          <p:nvPr/>
        </p:nvSpPr>
        <p:spPr>
          <a:xfrm>
            <a:off x="3651738" y="5105400"/>
            <a:ext cx="1072662" cy="9906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38C3A7-2A7B-4499-A43C-C2EBC7D42D72}"/>
              </a:ext>
            </a:extLst>
          </p:cNvPr>
          <p:cNvSpPr/>
          <p:nvPr/>
        </p:nvSpPr>
        <p:spPr>
          <a:xfrm>
            <a:off x="657254" y="4953000"/>
            <a:ext cx="1305724" cy="83820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4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8BD7-19BC-4F85-8CFE-74D092FC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C0C97-E108-4761-B712-18213D4F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Static Hand Gesture Recognition</a:t>
            </a:r>
          </a:p>
          <a:p>
            <a:pPr lvl="1"/>
            <a:r>
              <a:rPr lang="en-US" dirty="0"/>
              <a:t>Setup and data format</a:t>
            </a:r>
          </a:p>
          <a:p>
            <a:pPr lvl="1"/>
            <a:r>
              <a:rPr lang="en-US" dirty="0"/>
              <a:t>Preprocessing techniques</a:t>
            </a:r>
          </a:p>
          <a:p>
            <a:pPr lvl="1"/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Dynamic Hand Gesture Recognition</a:t>
            </a:r>
          </a:p>
          <a:p>
            <a:pPr lvl="1"/>
            <a:r>
              <a:rPr lang="en-US" dirty="0"/>
              <a:t>Setup and data format</a:t>
            </a:r>
          </a:p>
          <a:p>
            <a:pPr lvl="1"/>
            <a:r>
              <a:rPr lang="en-US" dirty="0"/>
              <a:t>Preprocessing techniques and cost efficiency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Interfacing with Terahertz Sensor IC</a:t>
            </a:r>
          </a:p>
          <a:p>
            <a:pPr lvl="1"/>
            <a:r>
              <a:rPr lang="en-US" dirty="0"/>
              <a:t>Submillimeter relative range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00768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16F7-07E5-44FA-997E-614B6176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Dataset: Results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6F7EF-3B47-4F51-B736-58D07384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Dataset 4 – 600/class</a:t>
            </a:r>
          </a:p>
          <a:p>
            <a:pPr lvl="1"/>
            <a:r>
              <a:rPr lang="en-US" sz="2400" dirty="0"/>
              <a:t>512 frames over 2.56s (5ms PRI)</a:t>
            </a:r>
          </a:p>
          <a:p>
            <a:pPr lvl="1"/>
            <a:r>
              <a:rPr lang="en-US" sz="2400" dirty="0"/>
              <a:t>Captured across different days, same subject</a:t>
            </a:r>
          </a:p>
          <a:p>
            <a:r>
              <a:rPr lang="en-US" sz="2800" dirty="0"/>
              <a:t>Size of data for each class (</a:t>
            </a:r>
            <a:r>
              <a:rPr lang="en-US" sz="2800" dirty="0">
                <a:solidFill>
                  <a:srgbClr val="FF0000"/>
                </a:solidFill>
              </a:rPr>
              <a:t>64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C000"/>
                </a:solidFill>
              </a:rPr>
              <a:t>12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2D050"/>
                </a:solidFill>
              </a:rPr>
              <a:t>512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F0"/>
                </a:solidFill>
              </a:rPr>
              <a:t>600</a:t>
            </a:r>
            <a:r>
              <a:rPr lang="en-US" sz="2800" dirty="0"/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64: range bins (25 bins containing torso and hand)</a:t>
            </a:r>
          </a:p>
          <a:p>
            <a:pPr lvl="1"/>
            <a:r>
              <a:rPr lang="en-US" sz="2400" dirty="0">
                <a:solidFill>
                  <a:srgbClr val="FFC000"/>
                </a:solidFill>
              </a:rPr>
              <a:t>12: virtual antennas</a:t>
            </a:r>
          </a:p>
          <a:p>
            <a:pPr lvl="1"/>
            <a:r>
              <a:rPr lang="en-US" sz="2400" dirty="0">
                <a:solidFill>
                  <a:srgbClr val="92D050"/>
                </a:solidFill>
              </a:rPr>
              <a:t>512: slow-time (frame index)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600: captures/class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60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B3C5-EEA2-4059-9710-D0B763D7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3-Tx, 4-Rx Channels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12EF-91C5-4EEF-B424-E6AF09C0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16" y="1442857"/>
            <a:ext cx="5429428" cy="47341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Preprocessing Technique</a:t>
            </a:r>
          </a:p>
          <a:p>
            <a:r>
              <a:rPr lang="en-US" dirty="0"/>
              <a:t>Range FFT</a:t>
            </a:r>
          </a:p>
          <a:p>
            <a:r>
              <a:rPr lang="en-US" dirty="0"/>
              <a:t>Range, Doppler</a:t>
            </a:r>
          </a:p>
          <a:p>
            <a:r>
              <a:rPr lang="en-US" dirty="0"/>
              <a:t>Range, Doppler Filtered</a:t>
            </a:r>
          </a:p>
          <a:p>
            <a:r>
              <a:rPr lang="en-US" dirty="0"/>
              <a:t>Range, Angle</a:t>
            </a:r>
          </a:p>
          <a:p>
            <a:r>
              <a:rPr lang="en-US" dirty="0"/>
              <a:t>Range, Angle, </a:t>
            </a:r>
            <a:r>
              <a:rPr lang="en-US"/>
              <a:t>Doppler Filtered</a:t>
            </a:r>
            <a:endParaRPr lang="en-US" dirty="0"/>
          </a:p>
          <a:p>
            <a:r>
              <a:rPr lang="en-US" dirty="0"/>
              <a:t>Range FFT, Doppler STFT Filtered</a:t>
            </a:r>
          </a:p>
          <a:p>
            <a:r>
              <a:rPr lang="en-US" dirty="0"/>
              <a:t>Range, Angle, Doppler STFT Filtered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B61EA9-2F45-4ED5-B6B5-EA8C66870077}"/>
              </a:ext>
            </a:extLst>
          </p:cNvPr>
          <p:cNvSpPr txBox="1">
            <a:spLocks/>
          </p:cNvSpPr>
          <p:nvPr/>
        </p:nvSpPr>
        <p:spPr>
          <a:xfrm>
            <a:off x="5600343" y="1442857"/>
            <a:ext cx="3415469" cy="4734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Data Size / Class</a:t>
            </a:r>
          </a:p>
          <a:p>
            <a:pPr marL="0" indent="0">
              <a:buNone/>
            </a:pPr>
            <a:r>
              <a:rPr lang="en-US" dirty="0"/>
              <a:t>(25, 12, 512, 600)</a:t>
            </a:r>
          </a:p>
          <a:p>
            <a:pPr marL="0" indent="0">
              <a:buNone/>
            </a:pPr>
            <a:r>
              <a:rPr lang="en-US" dirty="0"/>
              <a:t>(25, 12, 512, 600)</a:t>
            </a:r>
          </a:p>
          <a:p>
            <a:pPr marL="0" indent="0">
              <a:buNone/>
            </a:pPr>
            <a:r>
              <a:rPr lang="en-US" dirty="0"/>
              <a:t>(25, 12,   64, 600)</a:t>
            </a:r>
          </a:p>
          <a:p>
            <a:pPr marL="0" indent="0">
              <a:buNone/>
            </a:pPr>
            <a:r>
              <a:rPr lang="en-US" dirty="0"/>
              <a:t>(25, 16, 512, 600)</a:t>
            </a:r>
          </a:p>
          <a:p>
            <a:pPr marL="0" indent="0">
              <a:buNone/>
            </a:pPr>
            <a:r>
              <a:rPr lang="en-US" dirty="0"/>
              <a:t>(25, 16,   64, 600)</a:t>
            </a:r>
          </a:p>
          <a:p>
            <a:pPr marL="0" indent="0">
              <a:buNone/>
            </a:pPr>
            <a:r>
              <a:rPr lang="en-US" dirty="0"/>
              <a:t>(25, 12, 13, 64, 600)</a:t>
            </a:r>
          </a:p>
          <a:p>
            <a:pPr marL="0" indent="0">
              <a:buNone/>
            </a:pPr>
            <a:r>
              <a:rPr lang="en-US" dirty="0"/>
              <a:t>(25, 16, 13, 64, 600)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CD4DCC-4581-4B17-88E3-55284A1A77FE}"/>
              </a:ext>
            </a:extLst>
          </p:cNvPr>
          <p:cNvSpPr txBox="1">
            <a:spLocks/>
          </p:cNvSpPr>
          <p:nvPr/>
        </p:nvSpPr>
        <p:spPr>
          <a:xfrm>
            <a:off x="9015812" y="1442857"/>
            <a:ext cx="2899462" cy="4734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Efficiency</a:t>
            </a:r>
          </a:p>
          <a:p>
            <a:pPr marL="0" indent="0">
              <a:buNone/>
            </a:pPr>
            <a:r>
              <a:rPr lang="en-US" dirty="0"/>
              <a:t>98.8% / 28ms</a:t>
            </a:r>
          </a:p>
          <a:p>
            <a:pPr marL="0" indent="0">
              <a:buNone/>
            </a:pPr>
            <a:r>
              <a:rPr lang="en-US" dirty="0"/>
              <a:t>99.2% / 29ms</a:t>
            </a:r>
          </a:p>
          <a:p>
            <a:pPr marL="0" indent="0">
              <a:buNone/>
            </a:pPr>
            <a:r>
              <a:rPr lang="en-US" dirty="0"/>
              <a:t>98.2% / 15ms</a:t>
            </a:r>
          </a:p>
          <a:p>
            <a:pPr marL="0" indent="0">
              <a:buNone/>
            </a:pPr>
            <a:r>
              <a:rPr lang="en-US" dirty="0"/>
              <a:t>99%    / 16ms</a:t>
            </a:r>
          </a:p>
          <a:p>
            <a:pPr marL="0" indent="0">
              <a:buNone/>
            </a:pPr>
            <a:r>
              <a:rPr lang="en-US" dirty="0"/>
              <a:t>99.2% / 19ms</a:t>
            </a:r>
          </a:p>
          <a:p>
            <a:pPr marL="0" indent="0">
              <a:buNone/>
            </a:pPr>
            <a:r>
              <a:rPr lang="en-US" dirty="0"/>
              <a:t>97.5% / 25ms</a:t>
            </a:r>
          </a:p>
          <a:p>
            <a:pPr marL="0" indent="0">
              <a:buNone/>
            </a:pPr>
            <a:r>
              <a:rPr lang="en-US" dirty="0"/>
              <a:t>98.8% / 28ms</a:t>
            </a:r>
          </a:p>
        </p:txBody>
      </p:sp>
    </p:spTree>
    <p:extLst>
      <p:ext uri="{BB962C8B-B14F-4D97-AF65-F5344CB8AC3E}">
        <p14:creationId xmlns:p14="http://schemas.microsoft.com/office/powerpoint/2010/main" val="226889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B3C5-EEA2-4059-9710-D0B763D7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Channel Only (More Efficient)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12EF-91C5-4EEF-B424-E6AF09C0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16" y="1442857"/>
            <a:ext cx="5429428" cy="473410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Preprocessing Technique</a:t>
            </a:r>
          </a:p>
          <a:p>
            <a:r>
              <a:rPr lang="en-US" dirty="0"/>
              <a:t>Range FFT</a:t>
            </a:r>
          </a:p>
          <a:p>
            <a:r>
              <a:rPr lang="en-US" dirty="0"/>
              <a:t>Range, Doppler</a:t>
            </a:r>
          </a:p>
          <a:p>
            <a:r>
              <a:rPr lang="en-US" dirty="0"/>
              <a:t>Range, Doppler Filtered</a:t>
            </a:r>
          </a:p>
          <a:p>
            <a:r>
              <a:rPr lang="en-US" dirty="0"/>
              <a:t>Range FFT, Doppler STFT Filtered</a:t>
            </a:r>
          </a:p>
          <a:p>
            <a:endParaRPr lang="en-US" dirty="0"/>
          </a:p>
          <a:p>
            <a:r>
              <a:rPr lang="en-US" dirty="0"/>
              <a:t>Range FFT 40ms PRI (subsampled)</a:t>
            </a:r>
          </a:p>
          <a:p>
            <a:r>
              <a:rPr lang="en-US" dirty="0"/>
              <a:t>Range, Doppler 40ms PRI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B61EA9-2F45-4ED5-B6B5-EA8C66870077}"/>
              </a:ext>
            </a:extLst>
          </p:cNvPr>
          <p:cNvSpPr txBox="1">
            <a:spLocks/>
          </p:cNvSpPr>
          <p:nvPr/>
        </p:nvSpPr>
        <p:spPr>
          <a:xfrm>
            <a:off x="5600343" y="1442857"/>
            <a:ext cx="3415469" cy="4734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Data Size / Class</a:t>
            </a:r>
          </a:p>
          <a:p>
            <a:pPr marL="0" indent="0">
              <a:buNone/>
            </a:pPr>
            <a:r>
              <a:rPr lang="en-US" dirty="0"/>
              <a:t>(25, 1, 512, 600)</a:t>
            </a:r>
          </a:p>
          <a:p>
            <a:pPr marL="0" indent="0">
              <a:buNone/>
            </a:pPr>
            <a:r>
              <a:rPr lang="en-US" dirty="0"/>
              <a:t>(25, 1, 512, 600)</a:t>
            </a:r>
          </a:p>
          <a:p>
            <a:pPr marL="0" indent="0">
              <a:buNone/>
            </a:pPr>
            <a:r>
              <a:rPr lang="en-US" dirty="0"/>
              <a:t>(25, 1,   64, 600)</a:t>
            </a:r>
          </a:p>
          <a:p>
            <a:pPr marL="0" indent="0">
              <a:buNone/>
            </a:pPr>
            <a:r>
              <a:rPr lang="en-US" dirty="0"/>
              <a:t>(25, 1, 13, 64, 600)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(25, 1,   64, 600)</a:t>
            </a:r>
          </a:p>
          <a:p>
            <a:pPr marL="0" indent="0">
              <a:buNone/>
            </a:pPr>
            <a:r>
              <a:rPr lang="en-US" dirty="0"/>
              <a:t>(25, 1,   64, 600)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CD4DCC-4581-4B17-88E3-55284A1A77FE}"/>
              </a:ext>
            </a:extLst>
          </p:cNvPr>
          <p:cNvSpPr txBox="1">
            <a:spLocks/>
          </p:cNvSpPr>
          <p:nvPr/>
        </p:nvSpPr>
        <p:spPr>
          <a:xfrm>
            <a:off x="9015812" y="1442857"/>
            <a:ext cx="2899462" cy="4734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Efficiency</a:t>
            </a:r>
          </a:p>
          <a:p>
            <a:pPr marL="0" indent="0">
              <a:buNone/>
            </a:pPr>
            <a:r>
              <a:rPr lang="en-US" dirty="0"/>
              <a:t>98.5% / 9ms</a:t>
            </a:r>
          </a:p>
          <a:p>
            <a:pPr marL="0" indent="0">
              <a:buNone/>
            </a:pPr>
            <a:r>
              <a:rPr lang="en-US" dirty="0"/>
              <a:t>99.5% / 10ms</a:t>
            </a:r>
          </a:p>
          <a:p>
            <a:pPr marL="0" indent="0">
              <a:buNone/>
            </a:pPr>
            <a:r>
              <a:rPr lang="en-US" dirty="0"/>
              <a:t>98.8% / 8.5ms</a:t>
            </a:r>
          </a:p>
          <a:p>
            <a:pPr marL="0" indent="0">
              <a:buNone/>
            </a:pPr>
            <a:r>
              <a:rPr lang="en-US" dirty="0"/>
              <a:t>99.3% / 9ms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98.5% / 9ms</a:t>
            </a:r>
          </a:p>
          <a:p>
            <a:pPr marL="0" indent="0">
              <a:buNone/>
            </a:pPr>
            <a:r>
              <a:rPr lang="en-US" dirty="0"/>
              <a:t>98.5% / 9.2ms</a:t>
            </a:r>
          </a:p>
        </p:txBody>
      </p:sp>
    </p:spTree>
    <p:extLst>
      <p:ext uri="{BB962C8B-B14F-4D97-AF65-F5344CB8AC3E}">
        <p14:creationId xmlns:p14="http://schemas.microsoft.com/office/powerpoint/2010/main" val="296516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B3C5-EEA2-4059-9710-D0B763D7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Subsample from 5ms PRI to 40ms PRI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12EF-91C5-4EEF-B424-E6AF09C0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16" y="1442857"/>
            <a:ext cx="5429428" cy="26968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Preprocessing Technique</a:t>
            </a:r>
          </a:p>
          <a:p>
            <a:r>
              <a:rPr lang="en-US" dirty="0"/>
              <a:t>Range FFT 40ms PRI (subsampled)</a:t>
            </a:r>
          </a:p>
          <a:p>
            <a:r>
              <a:rPr lang="en-US" dirty="0"/>
              <a:t>Range, Doppler 40ms PRI</a:t>
            </a:r>
          </a:p>
          <a:p>
            <a:r>
              <a:rPr lang="en-US" dirty="0"/>
              <a:t>Range, Angle 40ms PRI</a:t>
            </a:r>
          </a:p>
          <a:p>
            <a:r>
              <a:rPr lang="en-US" dirty="0"/>
              <a:t>Range, Angle, Doppler 40ms PRI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B61EA9-2F45-4ED5-B6B5-EA8C66870077}"/>
              </a:ext>
            </a:extLst>
          </p:cNvPr>
          <p:cNvSpPr txBox="1">
            <a:spLocks/>
          </p:cNvSpPr>
          <p:nvPr/>
        </p:nvSpPr>
        <p:spPr>
          <a:xfrm>
            <a:off x="5600343" y="1442857"/>
            <a:ext cx="3415469" cy="2696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Data Size / Class</a:t>
            </a:r>
          </a:p>
          <a:p>
            <a:pPr marL="0" indent="0">
              <a:buNone/>
            </a:pPr>
            <a:r>
              <a:rPr lang="en-US" dirty="0"/>
              <a:t>(25, 12, 64, 600)</a:t>
            </a:r>
          </a:p>
          <a:p>
            <a:pPr marL="0" indent="0">
              <a:buNone/>
            </a:pPr>
            <a:r>
              <a:rPr lang="en-US" dirty="0"/>
              <a:t>(25, 12, 64, 600)</a:t>
            </a:r>
          </a:p>
          <a:p>
            <a:pPr marL="0" indent="0">
              <a:buNone/>
            </a:pPr>
            <a:r>
              <a:rPr lang="en-US" dirty="0"/>
              <a:t>(25, 16, 64, 600)</a:t>
            </a:r>
          </a:p>
          <a:p>
            <a:pPr marL="0" indent="0">
              <a:buNone/>
            </a:pPr>
            <a:r>
              <a:rPr lang="en-US" dirty="0"/>
              <a:t>(25, 16, 64, 600)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CD4DCC-4581-4B17-88E3-55284A1A77FE}"/>
              </a:ext>
            </a:extLst>
          </p:cNvPr>
          <p:cNvSpPr txBox="1">
            <a:spLocks/>
          </p:cNvSpPr>
          <p:nvPr/>
        </p:nvSpPr>
        <p:spPr>
          <a:xfrm>
            <a:off x="9015812" y="1442857"/>
            <a:ext cx="2899462" cy="2696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Efficiency</a:t>
            </a:r>
          </a:p>
          <a:p>
            <a:pPr marL="0" indent="0">
              <a:buNone/>
            </a:pPr>
            <a:r>
              <a:rPr lang="en-US" dirty="0"/>
              <a:t>96.2% / 12ms</a:t>
            </a:r>
          </a:p>
          <a:p>
            <a:pPr marL="0" indent="0">
              <a:buNone/>
            </a:pPr>
            <a:r>
              <a:rPr lang="en-US" dirty="0"/>
              <a:t>98.8% / 12.2ms</a:t>
            </a:r>
          </a:p>
          <a:p>
            <a:pPr marL="0" indent="0">
              <a:buNone/>
            </a:pPr>
            <a:r>
              <a:rPr lang="en-US" dirty="0"/>
              <a:t>98.8% / 13ms</a:t>
            </a:r>
          </a:p>
          <a:p>
            <a:pPr marL="0" indent="0">
              <a:buNone/>
            </a:pPr>
            <a:r>
              <a:rPr lang="en-US" dirty="0"/>
              <a:t>99.7% / 13ms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C812EF-91C5-4EEF-B424-E6AF09C0F0D4}"/>
              </a:ext>
            </a:extLst>
          </p:cNvPr>
          <p:cNvSpPr txBox="1">
            <a:spLocks/>
          </p:cNvSpPr>
          <p:nvPr/>
        </p:nvSpPr>
        <p:spPr>
          <a:xfrm>
            <a:off x="170915" y="4197927"/>
            <a:ext cx="5429428" cy="19701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Computational time = preprocessing time + classification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C812EF-91C5-4EEF-B424-E6AF09C0F0D4}"/>
              </a:ext>
            </a:extLst>
          </p:cNvPr>
          <p:cNvSpPr txBox="1">
            <a:spLocks/>
          </p:cNvSpPr>
          <p:nvPr/>
        </p:nvSpPr>
        <p:spPr>
          <a:xfrm>
            <a:off x="5600342" y="4197927"/>
            <a:ext cx="6314931" cy="19701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Conclusions:</a:t>
            </a:r>
          </a:p>
          <a:p>
            <a:r>
              <a:rPr lang="en-US" dirty="0"/>
              <a:t>Range &amp; doppler analysis yields the most efficient 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28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F8152CE-94C9-4099-A790-135D57E2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707"/>
            <a:ext cx="12192000" cy="616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2BD73-B2C6-4343-A17E-C97D32F104E2}"/>
              </a:ext>
            </a:extLst>
          </p:cNvPr>
          <p:cNvSpPr txBox="1"/>
          <p:nvPr/>
        </p:nvSpPr>
        <p:spPr>
          <a:xfrm>
            <a:off x="1692064" y="3868822"/>
            <a:ext cx="144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FFT 40ms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C3445-E4AE-4D30-A9AF-02D36B468301}"/>
              </a:ext>
            </a:extLst>
          </p:cNvPr>
          <p:cNvSpPr txBox="1"/>
          <p:nvPr/>
        </p:nvSpPr>
        <p:spPr>
          <a:xfrm>
            <a:off x="6826664" y="5285271"/>
            <a:ext cx="124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FFT 1 Channel 40ms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DF456-F0F2-44CD-BEC5-E08BF6B4B4E3}"/>
              </a:ext>
            </a:extLst>
          </p:cNvPr>
          <p:cNvSpPr txBox="1"/>
          <p:nvPr/>
        </p:nvSpPr>
        <p:spPr>
          <a:xfrm>
            <a:off x="8908990" y="754849"/>
            <a:ext cx="144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Doppler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65D7A-102D-4552-8DA0-C85EAF6C2A09}"/>
              </a:ext>
            </a:extLst>
          </p:cNvPr>
          <p:cNvSpPr txBox="1"/>
          <p:nvPr/>
        </p:nvSpPr>
        <p:spPr>
          <a:xfrm>
            <a:off x="7936191" y="1199545"/>
            <a:ext cx="144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FFT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1BD43-28E3-45CB-A0B2-8D3D0C584273}"/>
              </a:ext>
            </a:extLst>
          </p:cNvPr>
          <p:cNvSpPr txBox="1"/>
          <p:nvPr/>
        </p:nvSpPr>
        <p:spPr>
          <a:xfrm>
            <a:off x="9403221" y="4786041"/>
            <a:ext cx="1900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 Doppler 1 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89408-F414-4EC3-ABE8-793DDCC55FC8}"/>
              </a:ext>
            </a:extLst>
          </p:cNvPr>
          <p:cNvSpPr txBox="1"/>
          <p:nvPr/>
        </p:nvSpPr>
        <p:spPr>
          <a:xfrm>
            <a:off x="9631110" y="3661955"/>
            <a:ext cx="208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Range, Angle, Doppler, 40ms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40A4E-6D85-40BC-B3C8-B996B3E26475}"/>
              </a:ext>
            </a:extLst>
          </p:cNvPr>
          <p:cNvSpPr txBox="1"/>
          <p:nvPr/>
        </p:nvSpPr>
        <p:spPr>
          <a:xfrm>
            <a:off x="8075774" y="5094168"/>
            <a:ext cx="1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Range Doppler Filtered 1 Channel</a:t>
            </a:r>
          </a:p>
        </p:txBody>
      </p:sp>
    </p:spTree>
    <p:extLst>
      <p:ext uri="{BB962C8B-B14F-4D97-AF65-F5344CB8AC3E}">
        <p14:creationId xmlns:p14="http://schemas.microsoft.com/office/powerpoint/2010/main" val="279652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1520188-D2F3-4BA4-89AE-CCB67AE25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149406"/>
              </p:ext>
            </p:extLst>
          </p:nvPr>
        </p:nvGraphicFramePr>
        <p:xfrm>
          <a:off x="1001395" y="1422400"/>
          <a:ext cx="10189209" cy="4937760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924560">
                  <a:extLst>
                    <a:ext uri="{9D8B030D-6E8A-4147-A177-3AD203B41FA5}">
                      <a16:colId xmlns:a16="http://schemas.microsoft.com/office/drawing/2014/main" val="4103550777"/>
                    </a:ext>
                  </a:extLst>
                </a:gridCol>
                <a:gridCol w="3417663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1798832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951035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  <a:gridCol w="1751906">
                  <a:extLst>
                    <a:ext uri="{9D8B030D-6E8A-4147-A177-3AD203B41FA5}">
                      <a16:colId xmlns:a16="http://schemas.microsoft.com/office/drawing/2014/main" val="2718012926"/>
                    </a:ext>
                  </a:extLst>
                </a:gridCol>
                <a:gridCol w="1345213">
                  <a:extLst>
                    <a:ext uri="{9D8B030D-6E8A-4147-A177-3AD203B41FA5}">
                      <a16:colId xmlns:a16="http://schemas.microsoft.com/office/drawing/2014/main" val="3485026273"/>
                    </a:ext>
                  </a:extLst>
                </a:gridCol>
              </a:tblGrid>
              <a:tr h="23763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Preprocessing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Size /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Computation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Efficiency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237631">
                <a:tc rowSpan="11"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3-Tx / 4-Rx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 FFT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(25, 12, 512, 600)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28 </a:t>
                      </a:r>
                      <a:r>
                        <a:rPr lang="en-US" sz="1200" b="0" dirty="0" err="1"/>
                        <a:t>ms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FFT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(25, 12, 512, 600)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99.2%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28 </a:t>
                      </a:r>
                      <a:r>
                        <a:rPr lang="en-US" sz="1200" b="0" dirty="0" err="1"/>
                        <a:t>ms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FFT 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(25, 12, 64, 600)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98.2%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 </a:t>
                      </a:r>
                      <a:r>
                        <a:rPr lang="en-US" sz="1200" b="0" dirty="0" err="1"/>
                        <a:t>ms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18.26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840120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Range-Angle FFT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(25, 16, 512, 600)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32 </a:t>
                      </a:r>
                      <a:r>
                        <a:rPr lang="en-US" sz="1200" b="0" dirty="0" err="1"/>
                        <a:t>ms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9.81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02729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Range-Angle-Doppler FFT 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(25, 16, 64, 600)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99.2%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14.36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316495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STFT 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(25, 12, 13, 64, 600)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97.5%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35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46725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Range-Angle-Doppler STFT Filtered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(25, 16, 13, 64, 600)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38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39969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 FFT (8x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(25, 12, 64, 600)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199662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FFT (8x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(25, 12, 64, 600)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100680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Range-Angle FFT (8x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(25, 16, 64, 600)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13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663552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Range-Angle-Doppler FFT (8x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(25, 16, 64, 600)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99.7%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13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17.70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704858"/>
                  </a:ext>
                </a:extLst>
              </a:tr>
              <a:tr h="237631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1-Tx / 1-Rx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 FFT</a:t>
                      </a:r>
                      <a:r>
                        <a:rPr lang="en-US" sz="1200" b="0" baseline="0" dirty="0"/>
                        <a:t> (1 channel)</a:t>
                      </a:r>
                      <a:endParaRPr lang="en-US" sz="12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(25, 512, 600)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98.5%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20.78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7974876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FFT (1 channel)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(25, 512, 600)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19.96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114565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Range-Doppler FFT Filtered (1 channel)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(25, 64, 600)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21.37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404845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</a:t>
                      </a:r>
                      <a:r>
                        <a:rPr lang="en-US" sz="1200" b="0"/>
                        <a:t>STFT Filtered (1 channel)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(25, 13, 64, 600)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99.3%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97558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 FFT (1</a:t>
                      </a:r>
                      <a:r>
                        <a:rPr lang="en-US" sz="1200" b="0" baseline="0" dirty="0"/>
                        <a:t> channel, </a:t>
                      </a:r>
                      <a:r>
                        <a:rPr lang="en-US" sz="1200" b="0" dirty="0"/>
                        <a:t>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21.28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166186"/>
                  </a:ext>
                </a:extLst>
              </a:tr>
              <a:tr h="237631">
                <a:tc vMerge="1"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Range-Doppler (1 channel, 8x </a:t>
                      </a:r>
                      <a:r>
                        <a:rPr lang="en-US" sz="1200" b="0" dirty="0" err="1"/>
                        <a:t>downsampled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(25, 64, 600)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8.5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21.28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31625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CA422FE-254B-411C-8B1E-80EE82CF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Gesture 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04401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Terahertz Sensor 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60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37C0A2BB-9601-448F-BB15-49FC782C1309}"/>
              </a:ext>
            </a:extLst>
          </p:cNvPr>
          <p:cNvSpPr/>
          <p:nvPr/>
        </p:nvSpPr>
        <p:spPr bwMode="auto">
          <a:xfrm>
            <a:off x="8165564" y="4071029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96D929BF-6F56-4188-A019-1189786211D0}"/>
              </a:ext>
            </a:extLst>
          </p:cNvPr>
          <p:cNvSpPr/>
          <p:nvPr/>
        </p:nvSpPr>
        <p:spPr bwMode="auto">
          <a:xfrm>
            <a:off x="5907726" y="4072496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USRP-SDR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50DE882-B050-4210-9A8B-288FD27256E6}"/>
              </a:ext>
            </a:extLst>
          </p:cNvPr>
          <p:cNvSpPr/>
          <p:nvPr/>
        </p:nvSpPr>
        <p:spPr bwMode="auto">
          <a:xfrm>
            <a:off x="1643840" y="5311456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6D9FF28A-4964-44CC-8E9C-E9B675B0D06E}"/>
              </a:ext>
            </a:extLst>
          </p:cNvPr>
          <p:cNvSpPr/>
          <p:nvPr/>
        </p:nvSpPr>
        <p:spPr bwMode="auto">
          <a:xfrm>
            <a:off x="4334031" y="4504514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BF5B0655-C08F-4FC5-9DD3-C05493A1BA3E}"/>
              </a:ext>
            </a:extLst>
          </p:cNvPr>
          <p:cNvSpPr/>
          <p:nvPr/>
        </p:nvSpPr>
        <p:spPr bwMode="auto">
          <a:xfrm>
            <a:off x="6359961" y="4473886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255A02C-F08D-4E5B-AA6F-4FCF54C43B62}"/>
              </a:ext>
            </a:extLst>
          </p:cNvPr>
          <p:cNvSpPr/>
          <p:nvPr/>
        </p:nvSpPr>
        <p:spPr bwMode="auto">
          <a:xfrm>
            <a:off x="8390851" y="4473886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5A45DD-C227-436D-A0B5-46103241F365}"/>
              </a:ext>
            </a:extLst>
          </p:cNvPr>
          <p:cNvGrpSpPr/>
          <p:nvPr/>
        </p:nvGrpSpPr>
        <p:grpSpPr>
          <a:xfrm>
            <a:off x="2863040" y="4166715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418BEFB9-F2B2-4498-92D9-ADF74DAAA355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8AC5C72-198F-4B4F-AD80-5EEE67C7B168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0CBB83-AC47-482A-B428-81D1FA34E7F7}"/>
              </a:ext>
            </a:extLst>
          </p:cNvPr>
          <p:cNvGrpSpPr/>
          <p:nvPr/>
        </p:nvGrpSpPr>
        <p:grpSpPr>
          <a:xfrm>
            <a:off x="3860266" y="4166715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4525DA94-964E-4A93-83CA-32EE8DEBE720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DA5E83-99F1-47AE-BF85-23F6502AA1D7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1CDC07-C8E1-4420-B520-4923797462B0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088" y="4715194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1C1F6B-9C93-4A13-B0E5-88F15D0C5B91}"/>
              </a:ext>
            </a:extLst>
          </p:cNvPr>
          <p:cNvCxnSpPr>
            <a:cxnSpLocks/>
          </p:cNvCxnSpPr>
          <p:nvPr/>
        </p:nvCxnSpPr>
        <p:spPr bwMode="auto">
          <a:xfrm>
            <a:off x="2202088" y="4716583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E8ED3A1-ABFD-4720-A6B3-D9EFD5625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631" y="4965135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20B0085-A761-475E-87E4-04CFE6662CE2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6817161" y="4702486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9AC486-E123-4E25-9D6C-F4CB68BFC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6595188" y="4944503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764360-C16A-4C09-A368-4848C2D46E9A}"/>
              </a:ext>
            </a:extLst>
          </p:cNvPr>
          <p:cNvCxnSpPr>
            <a:cxnSpLocks/>
          </p:cNvCxnSpPr>
          <p:nvPr/>
        </p:nvCxnSpPr>
        <p:spPr bwMode="auto">
          <a:xfrm flipH="1">
            <a:off x="8848052" y="4685187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2D8B2F-EC08-41EE-9D89-59406D8EB0AF}"/>
              </a:ext>
            </a:extLst>
          </p:cNvPr>
          <p:cNvCxnSpPr>
            <a:cxnSpLocks/>
          </p:cNvCxnSpPr>
          <p:nvPr/>
        </p:nvCxnSpPr>
        <p:spPr bwMode="auto">
          <a:xfrm>
            <a:off x="4791231" y="4715194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5D1DB-1658-40B9-A6EF-0917EB3B3CD7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3974566" y="4733114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66D12D1D-F41D-4153-AA77-14BE056AF22A}"/>
              </a:ext>
            </a:extLst>
          </p:cNvPr>
          <p:cNvSpPr/>
          <p:nvPr/>
        </p:nvSpPr>
        <p:spPr bwMode="auto">
          <a:xfrm>
            <a:off x="3878488" y="5311456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5F5D3F8-1850-4262-AF94-2B28E7A26FB8}"/>
              </a:ext>
            </a:extLst>
          </p:cNvPr>
          <p:cNvCxnSpPr>
            <a:cxnSpLocks/>
          </p:cNvCxnSpPr>
          <p:nvPr/>
        </p:nvCxnSpPr>
        <p:spPr bwMode="auto">
          <a:xfrm>
            <a:off x="7917088" y="6149656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4ECE3B1-2AB4-42BA-A7D2-432FBC5FED60}"/>
              </a:ext>
            </a:extLst>
          </p:cNvPr>
          <p:cNvCxnSpPr>
            <a:cxnSpLocks/>
          </p:cNvCxnSpPr>
          <p:nvPr/>
        </p:nvCxnSpPr>
        <p:spPr bwMode="auto">
          <a:xfrm flipV="1">
            <a:off x="9874777" y="5456574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DD0C830-133B-4010-9571-93D9154422C7}"/>
              </a:ext>
            </a:extLst>
          </p:cNvPr>
          <p:cNvCxnSpPr>
            <a:cxnSpLocks/>
          </p:cNvCxnSpPr>
          <p:nvPr/>
        </p:nvCxnSpPr>
        <p:spPr bwMode="auto">
          <a:xfrm flipV="1">
            <a:off x="9854899" y="4685187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55FB6FE4-5594-4934-86AE-552F2FAC5F9E}"/>
              </a:ext>
            </a:extLst>
          </p:cNvPr>
          <p:cNvSpPr/>
          <p:nvPr/>
        </p:nvSpPr>
        <p:spPr bwMode="auto">
          <a:xfrm rot="5400000">
            <a:off x="2669430" y="3885077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C1DFE9A1-E85E-4C0A-A8B0-3C54B03D600A}"/>
              </a:ext>
            </a:extLst>
          </p:cNvPr>
          <p:cNvSpPr/>
          <p:nvPr/>
        </p:nvSpPr>
        <p:spPr bwMode="auto">
          <a:xfrm rot="5400000">
            <a:off x="2714667" y="3834071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CF4B3119-4DFE-4D7A-92E1-5F4040E29F2D}"/>
              </a:ext>
            </a:extLst>
          </p:cNvPr>
          <p:cNvSpPr/>
          <p:nvPr/>
        </p:nvSpPr>
        <p:spPr bwMode="auto">
          <a:xfrm rot="5644035">
            <a:off x="2797779" y="3933130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3F480F94-791C-4A88-B699-321A0FA6D073}"/>
              </a:ext>
            </a:extLst>
          </p:cNvPr>
          <p:cNvSpPr/>
          <p:nvPr/>
        </p:nvSpPr>
        <p:spPr bwMode="auto">
          <a:xfrm rot="5400000">
            <a:off x="2683159" y="3931852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582EC91-EE4E-4FF5-B64C-12EFECB67EE5}"/>
              </a:ext>
            </a:extLst>
          </p:cNvPr>
          <p:cNvSpPr txBox="1"/>
          <p:nvPr/>
        </p:nvSpPr>
        <p:spPr>
          <a:xfrm>
            <a:off x="1700589" y="4378498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105CF2-0FE3-45FB-BA5D-091E493C1789}"/>
              </a:ext>
            </a:extLst>
          </p:cNvPr>
          <p:cNvSpPr txBox="1"/>
          <p:nvPr/>
        </p:nvSpPr>
        <p:spPr>
          <a:xfrm>
            <a:off x="8166462" y="51119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A2B7C52-8F9A-4809-B33D-9245D13D778C}"/>
              </a:ext>
            </a:extLst>
          </p:cNvPr>
          <p:cNvSpPr txBox="1"/>
          <p:nvPr/>
        </p:nvSpPr>
        <p:spPr>
          <a:xfrm>
            <a:off x="4845644" y="438817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AFF578-656E-4B9F-A692-85218D4CC2EB}"/>
              </a:ext>
            </a:extLst>
          </p:cNvPr>
          <p:cNvSpPr txBox="1"/>
          <p:nvPr/>
        </p:nvSpPr>
        <p:spPr>
          <a:xfrm>
            <a:off x="8836996" y="4671685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B0CE30A-6907-4846-ACCB-5E4363B9C310}"/>
              </a:ext>
            </a:extLst>
          </p:cNvPr>
          <p:cNvSpPr txBox="1"/>
          <p:nvPr/>
        </p:nvSpPr>
        <p:spPr>
          <a:xfrm>
            <a:off x="6943052" y="438817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3001206-BC86-4CA7-AF00-23D55A037BE4}"/>
              </a:ext>
            </a:extLst>
          </p:cNvPr>
          <p:cNvSpPr txBox="1"/>
          <p:nvPr/>
        </p:nvSpPr>
        <p:spPr>
          <a:xfrm>
            <a:off x="6103063" y="50872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26AA824-913D-4171-B42C-B3AFFE5DE964}"/>
              </a:ext>
            </a:extLst>
          </p:cNvPr>
          <p:cNvCxnSpPr>
            <a:cxnSpLocks/>
          </p:cNvCxnSpPr>
          <p:nvPr/>
        </p:nvCxnSpPr>
        <p:spPr bwMode="auto">
          <a:xfrm flipV="1">
            <a:off x="8616142" y="4944502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9FF3A1E-8E74-452C-AAF8-19AC6CB21BAA}"/>
              </a:ext>
            </a:extLst>
          </p:cNvPr>
          <p:cNvSpPr txBox="1"/>
          <p:nvPr/>
        </p:nvSpPr>
        <p:spPr>
          <a:xfrm>
            <a:off x="9692423" y="4368074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DCA221A-402B-4811-AC92-90BB5124C2DC}"/>
              </a:ext>
            </a:extLst>
          </p:cNvPr>
          <p:cNvSpPr/>
          <p:nvPr/>
        </p:nvSpPr>
        <p:spPr bwMode="auto">
          <a:xfrm>
            <a:off x="9472244" y="4922567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100kHz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3D769B-4A62-4953-864C-B4E583AF1ABE}"/>
              </a:ext>
            </a:extLst>
          </p:cNvPr>
          <p:cNvSpPr/>
          <p:nvPr/>
        </p:nvSpPr>
        <p:spPr bwMode="auto">
          <a:xfrm>
            <a:off x="8616142" y="5844856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2E9BDE-71DD-4369-A619-DD7A7072DDBC}"/>
              </a:ext>
            </a:extLst>
          </p:cNvPr>
          <p:cNvSpPr/>
          <p:nvPr/>
        </p:nvSpPr>
        <p:spPr bwMode="auto">
          <a:xfrm>
            <a:off x="6704677" y="5956844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11C7D4-C811-4FCC-AF84-437EB8AAAB9B}"/>
              </a:ext>
            </a:extLst>
          </p:cNvPr>
          <p:cNvSpPr txBox="1"/>
          <p:nvPr/>
        </p:nvSpPr>
        <p:spPr>
          <a:xfrm>
            <a:off x="7081086" y="469059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A539FE7-66DE-4E5E-B695-D7A292F871B4}"/>
              </a:ext>
            </a:extLst>
          </p:cNvPr>
          <p:cNvSpPr txBox="1"/>
          <p:nvPr/>
        </p:nvSpPr>
        <p:spPr>
          <a:xfrm>
            <a:off x="3635976" y="471515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0E38516-F1EE-4E76-AD67-9B5224140D16}"/>
              </a:ext>
            </a:extLst>
          </p:cNvPr>
          <p:cNvSpPr txBox="1"/>
          <p:nvPr/>
        </p:nvSpPr>
        <p:spPr>
          <a:xfrm>
            <a:off x="2362803" y="471580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A05656-9079-4D11-A06E-B39B99F73416}"/>
              </a:ext>
            </a:extLst>
          </p:cNvPr>
          <p:cNvSpPr txBox="1"/>
          <p:nvPr/>
        </p:nvSpPr>
        <p:spPr>
          <a:xfrm>
            <a:off x="5143273" y="4700190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4DC880-578B-472A-90A3-541EBEC846B0}"/>
              </a:ext>
            </a:extLst>
          </p:cNvPr>
          <p:cNvGrpSpPr/>
          <p:nvPr/>
        </p:nvGrpSpPr>
        <p:grpSpPr>
          <a:xfrm>
            <a:off x="3460725" y="2356199"/>
            <a:ext cx="2769838" cy="915517"/>
            <a:chOff x="8761846" y="1796645"/>
            <a:chExt cx="2769838" cy="91551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C2C0A9-891A-4D78-9E62-0122183F9C09}"/>
                </a:ext>
              </a:extLst>
            </p:cNvPr>
            <p:cNvSpPr/>
            <p:nvPr/>
          </p:nvSpPr>
          <p:spPr bwMode="auto">
            <a:xfrm>
              <a:off x="9088127" y="1796645"/>
              <a:ext cx="2117276" cy="915517"/>
            </a:xfrm>
            <a:prstGeom prst="rect">
              <a:avLst/>
            </a:prstGeom>
            <a:ln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4B74891-7B45-4670-AB76-4428F6218396}"/>
                    </a:ext>
                  </a:extLst>
                </p:cNvPr>
                <p:cNvSpPr txBox="1"/>
                <p:nvPr/>
              </p:nvSpPr>
              <p:spPr>
                <a:xfrm>
                  <a:off x="8761846" y="1964125"/>
                  <a:ext cx="2769838" cy="5713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𝑇𝑋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4B74891-7B45-4670-AB76-4428F6218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846" y="1964125"/>
                  <a:ext cx="2769838" cy="5713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B817-AF5F-4156-9866-D8F068915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7143572" cy="2321900"/>
          </a:xfrm>
        </p:spPr>
        <p:txBody>
          <a:bodyPr/>
          <a:lstStyle/>
          <a:p>
            <a:r>
              <a:rPr lang="en-US" dirty="0"/>
              <a:t>Using THz IC, temporary setup constructed to extract relative range information from phase of IF signal by: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C4B61-6DCA-46A5-B7A1-DE314F64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Detection via Phase Extraction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8C1FB71-D001-4906-88B0-B2FFB734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188" y="1620906"/>
            <a:ext cx="3474789" cy="235703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D3D02E-0A4C-4BCC-A305-2BD61F0CD7BE}"/>
              </a:ext>
            </a:extLst>
          </p:cNvPr>
          <p:cNvSpPr txBox="1"/>
          <p:nvPr/>
        </p:nvSpPr>
        <p:spPr>
          <a:xfrm>
            <a:off x="8611709" y="1309634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 peak at 50kHz</a:t>
            </a:r>
          </a:p>
        </p:txBody>
      </p:sp>
    </p:spTree>
    <p:extLst>
      <p:ext uri="{BB962C8B-B14F-4D97-AF65-F5344CB8AC3E}">
        <p14:creationId xmlns:p14="http://schemas.microsoft.com/office/powerpoint/2010/main" val="3740921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557" y="1273704"/>
                <a:ext cx="6034043" cy="54318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Moved radar 0.5mm radially from sensor</a:t>
                </a:r>
              </a:p>
              <a:p>
                <a:r>
                  <a:rPr lang="en-US" dirty="0"/>
                  <a:t>Uncalibrated </a:t>
                </a:r>
              </a:p>
              <a:p>
                <a:pPr lvl="1"/>
                <a:r>
                  <a:rPr lang="en-US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=−2.554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=0.4457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Calibrated </a:t>
                </a:r>
              </a:p>
              <a:p>
                <a:pPr lvl="1"/>
                <a:r>
                  <a:rPr lang="en-US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=−2.8647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=0.4999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557" y="1273704"/>
                <a:ext cx="6034043" cy="5431896"/>
              </a:xfrm>
              <a:blipFill>
                <a:blip r:embed="rId2"/>
                <a:stretch>
                  <a:fillRect l="-2121" t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74270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927827"/>
            <a:ext cx="3866658" cy="25650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48F8D2-989A-492B-83B5-8A000BB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Submillimeter Relative Range Estimation</a:t>
            </a:r>
          </a:p>
        </p:txBody>
      </p:sp>
    </p:spTree>
    <p:extLst>
      <p:ext uri="{BB962C8B-B14F-4D97-AF65-F5344CB8AC3E}">
        <p14:creationId xmlns:p14="http://schemas.microsoft.com/office/powerpoint/2010/main" val="196945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DA31-E9C6-463C-8BE6-BE565176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1A8E-3039-4828-8186-B9817D82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86543"/>
          </a:xfrm>
        </p:spPr>
        <p:txBody>
          <a:bodyPr>
            <a:normAutofit/>
          </a:bodyPr>
          <a:lstStyle/>
          <a:p>
            <a:r>
              <a:rPr lang="en-US" dirty="0"/>
              <a:t>Using scanner to capture multiple perspectives increases static pattern classification rate substantially</a:t>
            </a:r>
          </a:p>
          <a:p>
            <a:r>
              <a:rPr lang="en-US" dirty="0"/>
              <a:t>Determine more THz sensing problems to investigate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Ongoing and Future Work</a:t>
            </a:r>
          </a:p>
          <a:p>
            <a:r>
              <a:rPr lang="en-US" dirty="0"/>
              <a:t>New applications for item detection</a:t>
            </a:r>
          </a:p>
          <a:p>
            <a:r>
              <a:rPr lang="en-US" dirty="0"/>
              <a:t>Continued synergy among </a:t>
            </a:r>
            <a:r>
              <a:rPr lang="en-US" dirty="0" err="1"/>
              <a:t>TxACE</a:t>
            </a:r>
            <a:r>
              <a:rPr lang="en-US" dirty="0"/>
              <a:t> groups to obtain THz IC</a:t>
            </a:r>
          </a:p>
          <a:p>
            <a:pPr lvl="1"/>
            <a:r>
              <a:rPr lang="en-US" dirty="0"/>
              <a:t>Contacted this week requesting update</a:t>
            </a:r>
          </a:p>
          <a:p>
            <a:r>
              <a:rPr lang="en-US" dirty="0"/>
              <a:t>Use mechanical scanner for scenario simulation</a:t>
            </a:r>
          </a:p>
          <a:p>
            <a:r>
              <a:rPr lang="en-US" dirty="0"/>
              <a:t>Cascaded TI EVM Radar</a:t>
            </a:r>
          </a:p>
        </p:txBody>
      </p:sp>
    </p:spTree>
    <p:extLst>
      <p:ext uri="{BB962C8B-B14F-4D97-AF65-F5344CB8AC3E}">
        <p14:creationId xmlns:p14="http://schemas.microsoft.com/office/powerpoint/2010/main" val="418019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Static Hand Gesture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008504C8-B705-4A88-AD20-10DE6864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942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10">
            <a:extLst>
              <a:ext uri="{FF2B5EF4-FFF2-40B4-BE49-F238E27FC236}">
                <a16:creationId xmlns:a16="http://schemas.microsoft.com/office/drawing/2014/main" id="{4A5A7297-844C-4941-98DC-03708F81FB23}"/>
              </a:ext>
            </a:extLst>
          </p:cNvPr>
          <p:cNvSpPr/>
          <p:nvPr/>
        </p:nvSpPr>
        <p:spPr>
          <a:xfrm>
            <a:off x="3352800" y="203849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Questions?</a:t>
            </a:r>
            <a:endParaRPr lang="en-IN" sz="1600" dirty="0"/>
          </a:p>
        </p:txBody>
      </p:sp>
      <p:pic>
        <p:nvPicPr>
          <p:cNvPr id="6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64" y="126076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8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E5BB-65F7-4AF6-A5F7-A0D4C82B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None/>
            </a:pPr>
            <a:r>
              <a:rPr lang="fr-FR" dirty="0"/>
              <a:t>[1] S. Rao, "Introduction to </a:t>
            </a:r>
            <a:r>
              <a:rPr lang="fr-FR" dirty="0" err="1"/>
              <a:t>mmwave</a:t>
            </a:r>
            <a:r>
              <a:rPr lang="fr-FR" dirty="0"/>
              <a:t>  </a:t>
            </a:r>
            <a:r>
              <a:rPr lang="fr-FR" dirty="0" err="1"/>
              <a:t>Sensing</a:t>
            </a:r>
            <a:r>
              <a:rPr lang="fr-FR" dirty="0"/>
              <a:t>: FMCW Radars", </a:t>
            </a:r>
            <a:r>
              <a:rPr lang="fr-FR" i="1" dirty="0"/>
              <a:t>Texas Instruments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E2A611-C55B-4E42-811E-138B772C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4257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6D35-C1EF-492A-9867-CDAF47817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C1B3-2480-47BB-A765-F045218F3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2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6D35-C1EF-492A-9867-CDAF47817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Transition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2C1B3-2480-47BB-A765-F045218F3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68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s hand&#10;&#10;Description generated with very high confidence">
            <a:extLst>
              <a:ext uri="{FF2B5EF4-FFF2-40B4-BE49-F238E27FC236}">
                <a16:creationId xmlns:a16="http://schemas.microsoft.com/office/drawing/2014/main" id="{0E9B91ED-FA22-49A1-8725-9ADF3926A4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1" y="1402080"/>
            <a:ext cx="15240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2217-8ECB-4A35-BF1D-A2551EB45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257" y="1249653"/>
            <a:ext cx="1196569" cy="1249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B0263-8020-41DD-AB1E-2E2C5CAB1B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1327048"/>
            <a:ext cx="1542816" cy="1249681"/>
          </a:xfrm>
          <a:prstGeom prst="rect">
            <a:avLst/>
          </a:prstGeom>
        </p:spPr>
      </p:pic>
      <p:pic>
        <p:nvPicPr>
          <p:cNvPr id="15" name="Picture 1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B623EE8-4F0C-44AC-9F03-F63230A4F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580" y="3041630"/>
            <a:ext cx="1524001" cy="1013461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4BBC92-211A-4AB8-81C1-EF7B50F87E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9820" y="2913819"/>
            <a:ext cx="1304997" cy="1174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1483140" y="2576728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7924048" y="4108195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7924049" y="249190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3377737" y="2501855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2ABDE-6E55-4AF9-9DA8-FC87441D6E58}"/>
              </a:ext>
            </a:extLst>
          </p:cNvPr>
          <p:cNvSpPr txBox="1"/>
          <p:nvPr/>
        </p:nvSpPr>
        <p:spPr>
          <a:xfrm>
            <a:off x="3708351" y="4134421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 (perp)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3527289" y="602638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Thumbs Up (tu)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6C4AB-8400-4AF1-AB7C-2C89F746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392" y="4815306"/>
            <a:ext cx="1300375" cy="1132410"/>
          </a:xfrm>
          <a:prstGeom prst="rect">
            <a:avLst/>
          </a:prstGeom>
        </p:spPr>
      </p:pic>
      <p:pic>
        <p:nvPicPr>
          <p:cNvPr id="18" name="Picture 17" descr="A persons hand&#10;&#10;Description generated with very high confidence">
            <a:extLst>
              <a:ext uri="{FF2B5EF4-FFF2-40B4-BE49-F238E27FC236}">
                <a16:creationId xmlns:a16="http://schemas.microsoft.com/office/drawing/2014/main" id="{E4B08CE8-EFD7-49C0-AAEC-B968039EEA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1" y="3045319"/>
            <a:ext cx="1524000" cy="1143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8F1924-A496-4835-9223-91AEA47DDC16}"/>
              </a:ext>
            </a:extLst>
          </p:cNvPr>
          <p:cNvSpPr txBox="1"/>
          <p:nvPr/>
        </p:nvSpPr>
        <p:spPr>
          <a:xfrm>
            <a:off x="1483140" y="421996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0" name="Picture 19" descr="A persons hand&#10;&#10;Description generated with very high confidence">
            <a:extLst>
              <a:ext uri="{FF2B5EF4-FFF2-40B4-BE49-F238E27FC236}">
                <a16:creationId xmlns:a16="http://schemas.microsoft.com/office/drawing/2014/main" id="{118B957E-4248-4E3B-AEC2-41132A1D42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1" y="4835171"/>
            <a:ext cx="1524000" cy="1143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177D1D-0A52-4448-8CE9-ABF3BA07789A}"/>
              </a:ext>
            </a:extLst>
          </p:cNvPr>
          <p:cNvSpPr txBox="1"/>
          <p:nvPr/>
        </p:nvSpPr>
        <p:spPr>
          <a:xfrm>
            <a:off x="1483140" y="6009819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2" name="Picture 21" descr="A persons hand&#10;&#10;Description generated with very high confidence">
            <a:extLst>
              <a:ext uri="{FF2B5EF4-FFF2-40B4-BE49-F238E27FC236}">
                <a16:creationId xmlns:a16="http://schemas.microsoft.com/office/drawing/2014/main" id="{6502AA7A-5EE7-4538-8D47-5155A3136E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085" y="1398616"/>
            <a:ext cx="1524000" cy="1143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4445DD-74C7-44FD-BFA1-F80A93585B41}"/>
              </a:ext>
            </a:extLst>
          </p:cNvPr>
          <p:cNvSpPr txBox="1"/>
          <p:nvPr/>
        </p:nvSpPr>
        <p:spPr>
          <a:xfrm>
            <a:off x="5726624" y="257326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pic>
        <p:nvPicPr>
          <p:cNvPr id="24" name="Picture 23" descr="A persons hand&#10;&#10;Description generated with very high confidence">
            <a:extLst>
              <a:ext uri="{FF2B5EF4-FFF2-40B4-BE49-F238E27FC236}">
                <a16:creationId xmlns:a16="http://schemas.microsoft.com/office/drawing/2014/main" id="{1F918834-84FC-4022-893B-C0EC3E538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839" y="3045319"/>
            <a:ext cx="15240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2DF3A2-46DF-4ED0-A353-B14AB6803DD7}"/>
              </a:ext>
            </a:extLst>
          </p:cNvPr>
          <p:cNvSpPr txBox="1"/>
          <p:nvPr/>
        </p:nvSpPr>
        <p:spPr>
          <a:xfrm>
            <a:off x="5729378" y="4219967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AD1DC8-E935-4860-99E3-F2F47A206A3E}"/>
              </a:ext>
            </a:extLst>
          </p:cNvPr>
          <p:cNvSpPr/>
          <p:nvPr/>
        </p:nvSpPr>
        <p:spPr bwMode="auto">
          <a:xfrm>
            <a:off x="3554235" y="1676400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B98BFC6-60AD-48F1-9A1F-6B4545382FFB}"/>
              </a:ext>
            </a:extLst>
          </p:cNvPr>
          <p:cNvSpPr/>
          <p:nvPr/>
        </p:nvSpPr>
        <p:spPr bwMode="auto">
          <a:xfrm>
            <a:off x="7843028" y="3327249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0013E4D-3498-4572-8544-5C3E416C2F74}"/>
              </a:ext>
            </a:extLst>
          </p:cNvPr>
          <p:cNvSpPr/>
          <p:nvPr/>
        </p:nvSpPr>
        <p:spPr bwMode="auto">
          <a:xfrm>
            <a:off x="7848305" y="1599762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9400F78-696F-4A68-A0A3-0F0261B3B589}"/>
              </a:ext>
            </a:extLst>
          </p:cNvPr>
          <p:cNvSpPr/>
          <p:nvPr/>
        </p:nvSpPr>
        <p:spPr bwMode="auto">
          <a:xfrm>
            <a:off x="3554235" y="5029635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3D7AE2-AB30-4630-A1F4-C131A00D2269}"/>
              </a:ext>
            </a:extLst>
          </p:cNvPr>
          <p:cNvSpPr/>
          <p:nvPr/>
        </p:nvSpPr>
        <p:spPr bwMode="auto">
          <a:xfrm>
            <a:off x="3554235" y="3199961"/>
            <a:ext cx="536344" cy="78517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615BB75-E109-422D-9F84-C61AB153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32" y="4731688"/>
            <a:ext cx="4915569" cy="1897712"/>
          </a:xfrm>
        </p:spPr>
        <p:txBody>
          <a:bodyPr>
            <a:normAutofit fontScale="92500"/>
          </a:bodyPr>
          <a:lstStyle/>
          <a:p>
            <a:r>
              <a:rPr lang="en-US" dirty="0"/>
              <a:t>Gesture 30-50cm from radar</a:t>
            </a:r>
          </a:p>
          <a:p>
            <a:r>
              <a:rPr lang="en-US" dirty="0"/>
              <a:t>Torso kept away from gesture</a:t>
            </a:r>
          </a:p>
          <a:p>
            <a:r>
              <a:rPr lang="en-US" dirty="0"/>
              <a:t>Captures all taken consecutively</a:t>
            </a:r>
          </a:p>
          <a:p>
            <a:r>
              <a:rPr lang="en-US" dirty="0"/>
              <a:t>50 captures/gesture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148425-19BA-40CD-A763-F370E8A5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Transition Gestures</a:t>
            </a:r>
          </a:p>
        </p:txBody>
      </p:sp>
    </p:spTree>
    <p:extLst>
      <p:ext uri="{BB962C8B-B14F-4D97-AF65-F5344CB8AC3E}">
        <p14:creationId xmlns:p14="http://schemas.microsoft.com/office/powerpoint/2010/main" val="2571277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33" y="1256122"/>
            <a:ext cx="9868968" cy="24823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Datasets</a:t>
            </a:r>
          </a:p>
          <a:p>
            <a:pPr lvl="1"/>
            <a:r>
              <a:rPr lang="en-US" dirty="0"/>
              <a:t>Fast (5ms PRI)</a:t>
            </a:r>
          </a:p>
          <a:p>
            <a:pPr lvl="1"/>
            <a:r>
              <a:rPr lang="en-US" dirty="0"/>
              <a:t>Slow (15ms PRI)</a:t>
            </a:r>
          </a:p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Range Angle</a:t>
            </a:r>
          </a:p>
          <a:p>
            <a:pPr lvl="1"/>
            <a:r>
              <a:rPr lang="en-US" dirty="0"/>
              <a:t>Range Doppler</a:t>
            </a:r>
          </a:p>
          <a:p>
            <a:pPr lvl="1"/>
            <a:r>
              <a:rPr lang="en-US" dirty="0"/>
              <a:t>Range, Angle, and Doppler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014217-4C34-4130-8B05-8A68C8BCEC8E}"/>
              </a:ext>
            </a:extLst>
          </p:cNvPr>
          <p:cNvGraphicFramePr>
            <a:graphicFrameLocks noGrp="1"/>
          </p:cNvGraphicFramePr>
          <p:nvPr/>
        </p:nvGraphicFramePr>
        <p:xfrm>
          <a:off x="4830430" y="1461513"/>
          <a:ext cx="5460630" cy="197637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20210">
                  <a:extLst>
                    <a:ext uri="{9D8B030D-6E8A-4147-A177-3AD203B41FA5}">
                      <a16:colId xmlns:a16="http://schemas.microsoft.com/office/drawing/2014/main" val="4161869787"/>
                    </a:ext>
                  </a:extLst>
                </a:gridCol>
                <a:gridCol w="1820210">
                  <a:extLst>
                    <a:ext uri="{9D8B030D-6E8A-4147-A177-3AD203B41FA5}">
                      <a16:colId xmlns:a16="http://schemas.microsoft.com/office/drawing/2014/main" val="1612809302"/>
                    </a:ext>
                  </a:extLst>
                </a:gridCol>
                <a:gridCol w="1820210">
                  <a:extLst>
                    <a:ext uri="{9D8B030D-6E8A-4147-A177-3AD203B41FA5}">
                      <a16:colId xmlns:a16="http://schemas.microsoft.com/office/drawing/2014/main" val="2829293742"/>
                    </a:ext>
                  </a:extLst>
                </a:gridCol>
              </a:tblGrid>
              <a:tr h="3934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193677"/>
                  </a:ext>
                </a:extLst>
              </a:tr>
              <a:tr h="393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331823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51443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Doppler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840120"/>
                  </a:ext>
                </a:extLst>
              </a:tr>
              <a:tr h="396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027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2EB359-94EF-4EFB-A7BC-692E2D0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86" y="3738434"/>
            <a:ext cx="2524827" cy="189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8C6E0-D12C-4481-9E1D-B236BF9B4498}"/>
              </a:ext>
            </a:extLst>
          </p:cNvPr>
          <p:cNvSpPr txBox="1"/>
          <p:nvPr/>
        </p:nvSpPr>
        <p:spPr>
          <a:xfrm>
            <a:off x="2120028" y="5632055"/>
            <a:ext cx="316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Fist-Tu Range vs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6925E7-3B77-404E-AE86-72FC0A57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28" y="3719150"/>
            <a:ext cx="2510303" cy="1882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A56B21-C2C0-4761-B41F-1EE5A0A370B0}"/>
              </a:ext>
            </a:extLst>
          </p:cNvPr>
          <p:cNvSpPr txBox="1"/>
          <p:nvPr/>
        </p:nvSpPr>
        <p:spPr>
          <a:xfrm>
            <a:off x="5074442" y="5584732"/>
            <a:ext cx="272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Fist-Tu Range vs Angle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04661F-C600-4755-92D5-066F2725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745" y="3681189"/>
            <a:ext cx="2510304" cy="1882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080CDF-C9DE-4AC1-94F8-55B4F5FB4D97}"/>
              </a:ext>
            </a:extLst>
          </p:cNvPr>
          <p:cNvSpPr txBox="1"/>
          <p:nvPr/>
        </p:nvSpPr>
        <p:spPr>
          <a:xfrm>
            <a:off x="7877660" y="5559157"/>
            <a:ext cx="272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Fist-C Angle vs Velocity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362401-AC2A-401C-B8AE-ED7250519AC5}"/>
              </a:ext>
            </a:extLst>
          </p:cNvPr>
          <p:cNvSpPr txBox="1">
            <a:spLocks/>
          </p:cNvSpPr>
          <p:nvPr/>
        </p:nvSpPr>
        <p:spPr bwMode="auto">
          <a:xfrm>
            <a:off x="2020399" y="5924227"/>
            <a:ext cx="8190400" cy="51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Conclusion: Need to leverage doppler information better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039C7-78B1-4B97-902E-BA5AA8F9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Transition Results</a:t>
            </a:r>
          </a:p>
        </p:txBody>
      </p:sp>
    </p:spTree>
    <p:extLst>
      <p:ext uri="{BB962C8B-B14F-4D97-AF65-F5344CB8AC3E}">
        <p14:creationId xmlns:p14="http://schemas.microsoft.com/office/powerpoint/2010/main" val="142967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66A0-D42D-488E-9D3B-6A6E22EF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of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0F87-761E-47C3-8487-9F221078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FOV: Field of View</a:t>
            </a:r>
          </a:p>
          <a:p>
            <a:r>
              <a:rPr lang="en-US" sz="2400" dirty="0"/>
              <a:t>MIMO: Multiple Input Multiple Output</a:t>
            </a:r>
          </a:p>
          <a:p>
            <a:r>
              <a:rPr lang="en-US" sz="2400" dirty="0"/>
              <a:t>FFT: Fast Fourier Transform</a:t>
            </a:r>
          </a:p>
          <a:p>
            <a:r>
              <a:rPr lang="en-US" sz="2400" dirty="0"/>
              <a:t>TDM: Time Division Multiplexing</a:t>
            </a:r>
            <a:endParaRPr lang="en-US" dirty="0"/>
          </a:p>
          <a:p>
            <a:r>
              <a:rPr lang="en-US" sz="2400" dirty="0"/>
              <a:t>PRI: Pulse Repetition Interval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Fast SAR Imaging for Static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04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704"/>
            <a:ext cx="6477000" cy="5431896"/>
          </a:xfrm>
        </p:spPr>
        <p:txBody>
          <a:bodyPr>
            <a:normAutofit/>
          </a:bodyPr>
          <a:lstStyle/>
          <a:p>
            <a:r>
              <a:rPr lang="en-US" sz="2800" dirty="0"/>
              <a:t>2D linear mechanical scanning allows for high resolution synthetic aperture imaging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mmWave Radar for Gesture Recognition</a:t>
            </a:r>
          </a:p>
        </p:txBody>
      </p:sp>
      <p:pic>
        <p:nvPicPr>
          <p:cNvPr id="1026" name="Picture 2" descr="https://lh3.googleusercontent.com/b79ne7QdGP5jwM5r-myOXXfiQpSJe3A_V3uugJAgqE0ZLHODkOoXGntnael03e_DcoDJR1IDbtlTY7tOhLY8eP_GdPEEr24uQz7biGryiaaNEll7Qmz5plZ8APlPeULugxNs30m_ZrMYQl9LttrPyxeuU9yEBcq528jLGa9TLaj3rmhswQr-88C7roYiGMr98b-iRdhMzN_bbHvIqfLro9bVHfe-nHOmxBKmzjv3oNzXabl7PO4AUEodjIu_TCUdHWvGhwPiR92mBF-sD3plb-DHim7cE4YaVTXXiod55GRj1gzwuoPQaq7zj6oJg0InwG-3CQYAlClFJAR261BRKXt__5kL3HQG5ZpA35EUlFfcGt3AUxqFwHduQoNrbtPBMsv3I-nVgy2WHHh9zWjFkIB4R1aZNl4-zbdYMISIt0YpgvZ2b2TAIYAD6p-Hi58OZcQ_weUZp4yJsog2Ghh4T-iclto2x5-5H7TWChq-mA1vt5AYtV2QQ-veGfLwmmpk4FnpW14vvChMhwX0gW8zseIxpXTD26HiKZ4udwlTqvUCQ2ye76xYdmzEnewmI3SJVzH9SV4db7bHcqpCg_SzF_ErFZcimHhAeKtUlNJGnrfCQAvxcHIzJR2Y7wUsPO37eqkNl7f_GEhmQENBwcUI3o0Jdazj-vJtoLgpTIB50dgLa8INF6IgETfT=w711-h947-no">
            <a:extLst>
              <a:ext uri="{FF2B5EF4-FFF2-40B4-BE49-F238E27FC236}">
                <a16:creationId xmlns:a16="http://schemas.microsoft.com/office/drawing/2014/main" id="{F568E97D-8F2A-432A-B3AD-1313BFB8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718333"/>
            <a:ext cx="3124200" cy="416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B7240-A2E6-4886-9285-0B2FA5A5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79564"/>
            <a:ext cx="4119205" cy="38412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079C122-520D-4F3D-8036-795C403E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Imaging Scanner</a:t>
            </a:r>
          </a:p>
        </p:txBody>
      </p:sp>
    </p:spTree>
    <p:extLst>
      <p:ext uri="{BB962C8B-B14F-4D97-AF65-F5344CB8AC3E}">
        <p14:creationId xmlns:p14="http://schemas.microsoft.com/office/powerpoint/2010/main" val="3787508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MIMO 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Monostatic signal: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some approximations: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MIMO-SAR virtual element: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Phase correction factor: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7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s hand&#10;&#10;Description generated with very high confidence">
            <a:extLst>
              <a:ext uri="{FF2B5EF4-FFF2-40B4-BE49-F238E27FC236}">
                <a16:creationId xmlns:a16="http://schemas.microsoft.com/office/drawing/2014/main" id="{0E9B91ED-FA22-49A1-8725-9ADF3926A4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1" y="1402080"/>
            <a:ext cx="2458719" cy="184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2217-8ECB-4A35-BF1D-A2551EB45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984" y="1295401"/>
            <a:ext cx="1679269" cy="175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B0263-8020-41DD-AB1E-2E2C5CAB1B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774" y="1311167"/>
            <a:ext cx="2429827" cy="1968159"/>
          </a:xfrm>
          <a:prstGeom prst="rect">
            <a:avLst/>
          </a:prstGeom>
        </p:spPr>
      </p:pic>
      <p:pic>
        <p:nvPicPr>
          <p:cNvPr id="15" name="Picture 1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B623EE8-4F0C-44AC-9F03-F63230A4F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601" y="3716372"/>
            <a:ext cx="2458719" cy="1635048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4BBC92-211A-4AB8-81C1-EF7B50F87E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9003" y="3352800"/>
            <a:ext cx="2203326" cy="1982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BAFCDA-FB63-4BA2-8E76-B37C60646DF6}"/>
              </a:ext>
            </a:extLst>
          </p:cNvPr>
          <p:cNvSpPr txBox="1"/>
          <p:nvPr/>
        </p:nvSpPr>
        <p:spPr>
          <a:xfrm>
            <a:off x="2006601" y="3093823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7DA5C6-11D0-421E-A0E7-1CEC2EFDFA74}"/>
              </a:ext>
            </a:extLst>
          </p:cNvPr>
          <p:cNvSpPr txBox="1"/>
          <p:nvPr/>
        </p:nvSpPr>
        <p:spPr>
          <a:xfrm>
            <a:off x="7586924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71AF7D-5C46-4C3A-BF0E-3908F676D56B}"/>
              </a:ext>
            </a:extLst>
          </p:cNvPr>
          <p:cNvSpPr txBox="1"/>
          <p:nvPr/>
        </p:nvSpPr>
        <p:spPr>
          <a:xfrm>
            <a:off x="7675882" y="309115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4052A-BAED-4F2F-8BF5-0834D2C8DFD3}"/>
              </a:ext>
            </a:extLst>
          </p:cNvPr>
          <p:cNvSpPr txBox="1"/>
          <p:nvPr/>
        </p:nvSpPr>
        <p:spPr>
          <a:xfrm>
            <a:off x="4747258" y="3089674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2ABDE-6E55-4AF9-9DA8-FC87441D6E58}"/>
              </a:ext>
            </a:extLst>
          </p:cNvPr>
          <p:cNvSpPr txBox="1"/>
          <p:nvPr/>
        </p:nvSpPr>
        <p:spPr>
          <a:xfrm>
            <a:off x="2006601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Perpendicular (perp)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E9AFE-31C7-4D48-A8F7-50606A109E1C}"/>
              </a:ext>
            </a:extLst>
          </p:cNvPr>
          <p:cNvSpPr txBox="1"/>
          <p:nvPr/>
        </p:nvSpPr>
        <p:spPr>
          <a:xfrm>
            <a:off x="4937711" y="5351420"/>
            <a:ext cx="24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Thumbs Up (tu)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6C4AB-8400-4AF1-AB7C-2C89F746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839" y="3762161"/>
            <a:ext cx="1854462" cy="16149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C0D630C-0DDD-453F-A4E4-A62D0DEF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Hand Gestures</a:t>
            </a:r>
          </a:p>
        </p:txBody>
      </p:sp>
    </p:spTree>
    <p:extLst>
      <p:ext uri="{BB962C8B-B14F-4D97-AF65-F5344CB8AC3E}">
        <p14:creationId xmlns:p14="http://schemas.microsoft.com/office/powerpoint/2010/main" val="3610858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 – PSF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200mm x 200mm synthetic array</a:t>
            </a:r>
          </a:p>
          <a:p>
            <a:r>
              <a:rPr lang="en-US" dirty="0"/>
              <a:t>8 virtual channels in vertical axis</a:t>
            </a:r>
          </a:p>
          <a:p>
            <a:r>
              <a:rPr lang="en-US" dirty="0"/>
              <a:t>Virtual channels allow for fewer scans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0075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 – Without Phase Correction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427" y="1460500"/>
            <a:ext cx="4983145" cy="471646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557" y="1449388"/>
            <a:ext cx="4994885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4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 – With Phase Correction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427" y="1460500"/>
            <a:ext cx="4983145" cy="471646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557" y="1449388"/>
            <a:ext cx="4994885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Simulation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427" y="1460500"/>
            <a:ext cx="4983145" cy="471646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557" y="1449388"/>
            <a:ext cx="4994885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 Scan – Without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203" y="1443038"/>
            <a:ext cx="50015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9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 Scan – With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427" y="1460500"/>
            <a:ext cx="4983145" cy="471646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557" y="1449388"/>
            <a:ext cx="4994885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4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Hand Scan</a:t>
            </a:r>
          </a:p>
        </p:txBody>
      </p:sp>
      <p:pic>
        <p:nvPicPr>
          <p:cNvPr id="1026" name="Picture 2" descr="https://lh3.googleusercontent.com/b5JxYwt-tc3Mrn1PhlBWHcQfZ5oG5cSOddFLB5siE_rlWNFspk4AYHYgPTPCwbbbQlpv8Lo4MaWj6fSsXTdfgqvb_GZIdP0ovITd4nffRdpRJU2suFwKv79v0vGg4VdlfQPT-2TwbTpNt601qbmppiyPxYF1R3VH032p0Y8_LOo08YnO9w9jxrBbkX5JUOs8HwTQY40HtsYBuKe7nCOCYPVBM9lykBOIam4b8Dkv5eKcI8fFFgZ6bApqk79PYyAyZYx49L7EXa2tKOpC-KF50tktUTzVjM7XWpjCrqACY4TARmCIS6PONJW1KvETZU7ZcxvOF-FrXrB86g3S724dedV9ojvhlOueQ9XwbmD2stRir2gZW7RxCwF4SAVfnMWJch-7P_SHa1SBT6LQz0aJnKrTUi6P9SgjIpb0XnMkA2V4q1fRV8PkR3QMpE2tbgAA-0og14oUAIaPB6k8bGa3L84TFnELJhL1Fq-x_pMfMnfVLugS7JildOHAeNUP-RPLiT48nc_q_lTcjMY6xPWULBt_oJjt5StCNlD2j2pweJaKLtv6tuj4xog1N_AoqZ8PsAEsKp2QU2w0vR9qTzn0SCWPKkqkNOurnew7m50_kt8tIRR6J6I-zQjI2AI9NIuMDnbyiXtnYtKLdVrPfOyqVkpAev0OBUbiEtYBxHVKTc5rHUSeLaHcmTOj=w703-h937-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47" y="1443038"/>
            <a:ext cx="355170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76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Hand Scan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822" y="1443038"/>
            <a:ext cx="943835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03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Hand Scan</a:t>
            </a:r>
          </a:p>
        </p:txBody>
      </p:sp>
      <p:pic>
        <p:nvPicPr>
          <p:cNvPr id="2050" name="Picture 2" descr="https://lh3.googleusercontent.com/CdYXyP2mpPa3jA1Zr5SOwuTneQQxjY4FRQMrDTNbn-39DwI4i_HFLblKoVuIgo_0hRHCz_Jd1hhFs_iX69WWoLubplb4jYKjwJAc4qAW0BBg8hQ4K1xezlZzcxffR9M7WtCpgsvXoBtbR4TM3kAlPmlE0wmPsX6afnTcDxRYS_9XN4WVw5RkC9oYSUCA401L30gzBKeavDJeGwX1zbmaR4d4rVk5xwPT0zvsGpeQV9TIO5E32hp6xzl7la1BuCtqrZu5z_4WzBdpvPquXhKE7SAQxdjtm5u2wp9qEK-rYg6pm1VyJ00qusvZSUXMvLXZoe6hAfkX9vks4apxktWCOrMs_L9GnV4vOmRPxdvW1SQo5jah1j-8chEQT_Abau1r4sSTLMXyGHC3MXrHtwKvOyD1DwhPN3lZ94DPSBXROL-lN3ZEflhe2AaR7r79egxZgtHWP5MesAopxz3qY9SFF2e_j1ZrznrgPC93MSo_cjnoP4CjDGPg8wTvQRM4KSoVcDEIzsgppSX2QTf8rYHhb1e1BENVQRINnOjQWfXyOd-NWeYJtzp49iSR8y2WNeLP7ceTmY6RAMCtXPFGMJdOvgeMF3nLVjdTGIMRbBDtSut1u-0z4kodCTqTL_1gEQkjStbaz9Sbj9EYhmd1om3YPTnPwbPAbjhlpW5IOkVVqLNyvOXtyWftBGZ1=w676-h937-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85" y="1443038"/>
            <a:ext cx="340883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405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Hand Scan – With </a:t>
            </a:r>
            <a:r>
              <a:rPr lang="en-US" dirty="0" err="1"/>
              <a:t>Thresholding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3038"/>
            <a:ext cx="5001594" cy="4733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0843" y="1695796"/>
            <a:ext cx="4962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Bare hand has small RCS!!</a:t>
            </a:r>
          </a:p>
          <a:p>
            <a:endParaRPr lang="en-US" sz="2800" dirty="0"/>
          </a:p>
          <a:p>
            <a:r>
              <a:rPr lang="en-US" sz="2800" dirty="0"/>
              <a:t>Low SNR explains difficulty in accurately classifying static gestures</a:t>
            </a:r>
          </a:p>
        </p:txBody>
      </p:sp>
    </p:spTree>
    <p:extLst>
      <p:ext uri="{BB962C8B-B14F-4D97-AF65-F5344CB8AC3E}">
        <p14:creationId xmlns:p14="http://schemas.microsoft.com/office/powerpoint/2010/main" val="232708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CDF7-FD96-461C-A0BB-799E7440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20" y="1310159"/>
            <a:ext cx="5133012" cy="1782291"/>
          </a:xfrm>
        </p:spPr>
        <p:txBody>
          <a:bodyPr>
            <a:normAutofit/>
          </a:bodyPr>
          <a:lstStyle/>
          <a:p>
            <a:r>
              <a:rPr lang="en-US" dirty="0"/>
              <a:t>As shown below, capture FOV ranges from 35-55cm across a FOV of 28°, at increments of 5cm.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292ED-651A-4D9B-9838-1753503C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196" y="3222786"/>
            <a:ext cx="1970739" cy="26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1413B-EA0F-4F0F-AF7F-E4BBA3CD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32" y="3092450"/>
            <a:ext cx="1586747" cy="2767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C4CE6-9A8D-4BFB-8621-7CD6C17A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77" y="2025282"/>
            <a:ext cx="5051312" cy="400097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4E4CA9-A5CB-4FEF-8EBD-4895747C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03119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Hand Scan BEST – With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822" y="1443038"/>
            <a:ext cx="943835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31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train our model on sterile data (foil hand) and accurately classify human hand data?</a:t>
            </a:r>
          </a:p>
          <a:p>
            <a:r>
              <a:rPr lang="en-US" dirty="0"/>
              <a:t>6 static classes</a:t>
            </a:r>
          </a:p>
          <a:p>
            <a:r>
              <a:rPr lang="en-US" dirty="0"/>
              <a:t>Training: 5 human hand classes, 1 foil hand (palm)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Control (all human data): 67.8% accuracy classifying human palms</a:t>
            </a:r>
          </a:p>
          <a:p>
            <a:r>
              <a:rPr lang="en-US" dirty="0"/>
              <a:t>Result (foil palm): 99% accuracy classifying human palms</a:t>
            </a:r>
          </a:p>
          <a:p>
            <a:r>
              <a:rPr lang="en-US" dirty="0">
                <a:solidFill>
                  <a:srgbClr val="FF0000"/>
                </a:solidFill>
              </a:rPr>
              <a:t>Hypothesis: train with “sterile” data for improved performance and accentuated differences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2578616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Interfacing with Terahertz Sensor 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21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78" y="3441309"/>
            <a:ext cx="6404922" cy="32642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0" y="4193261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6528004" y="5550475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04" y="5550475"/>
                <a:ext cx="3401829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6607835" y="4323303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835" y="4323303"/>
                <a:ext cx="3401828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6816174" y="5218747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174" y="5218747"/>
                <a:ext cx="2769838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191" y="4193262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37C0A2BB-9601-448F-BB15-49FC782C1309}"/>
              </a:ext>
            </a:extLst>
          </p:cNvPr>
          <p:cNvSpPr/>
          <p:nvPr/>
        </p:nvSpPr>
        <p:spPr bwMode="auto">
          <a:xfrm>
            <a:off x="8346863" y="142770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96D929BF-6F56-4188-A019-1189786211D0}"/>
              </a:ext>
            </a:extLst>
          </p:cNvPr>
          <p:cNvSpPr/>
          <p:nvPr/>
        </p:nvSpPr>
        <p:spPr bwMode="auto">
          <a:xfrm>
            <a:off x="6089025" y="142917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50DE882-B050-4210-9A8B-288FD27256E6}"/>
              </a:ext>
            </a:extLst>
          </p:cNvPr>
          <p:cNvSpPr/>
          <p:nvPr/>
        </p:nvSpPr>
        <p:spPr bwMode="auto">
          <a:xfrm>
            <a:off x="1825139" y="266813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6D9FF28A-4964-44CC-8E9C-E9B675B0D06E}"/>
              </a:ext>
            </a:extLst>
          </p:cNvPr>
          <p:cNvSpPr/>
          <p:nvPr/>
        </p:nvSpPr>
        <p:spPr bwMode="auto">
          <a:xfrm>
            <a:off x="4515330" y="186118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BF5B0655-C08F-4FC5-9DD3-C05493A1BA3E}"/>
              </a:ext>
            </a:extLst>
          </p:cNvPr>
          <p:cNvSpPr/>
          <p:nvPr/>
        </p:nvSpPr>
        <p:spPr bwMode="auto">
          <a:xfrm>
            <a:off x="6541260" y="183056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255A02C-F08D-4E5B-AA6F-4FCF54C43B62}"/>
              </a:ext>
            </a:extLst>
          </p:cNvPr>
          <p:cNvSpPr/>
          <p:nvPr/>
        </p:nvSpPr>
        <p:spPr bwMode="auto">
          <a:xfrm>
            <a:off x="8572150" y="183056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5A45DD-C227-436D-A0B5-46103241F365}"/>
              </a:ext>
            </a:extLst>
          </p:cNvPr>
          <p:cNvGrpSpPr/>
          <p:nvPr/>
        </p:nvGrpSpPr>
        <p:grpSpPr>
          <a:xfrm>
            <a:off x="3044339" y="152338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418BEFB9-F2B2-4498-92D9-ADF74DAAA355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8AC5C72-198F-4B4F-AD80-5EEE67C7B168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0CBB83-AC47-482A-B428-81D1FA34E7F7}"/>
              </a:ext>
            </a:extLst>
          </p:cNvPr>
          <p:cNvGrpSpPr/>
          <p:nvPr/>
        </p:nvGrpSpPr>
        <p:grpSpPr>
          <a:xfrm>
            <a:off x="4041565" y="152338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4525DA94-964E-4A93-83CA-32EE8DEBE720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DA5E83-99F1-47AE-BF85-23F6502AA1D7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1CDC07-C8E1-4420-B520-4923797462B0}"/>
              </a:ext>
            </a:extLst>
          </p:cNvPr>
          <p:cNvCxnSpPr>
            <a:cxnSpLocks/>
          </p:cNvCxnSpPr>
          <p:nvPr/>
        </p:nvCxnSpPr>
        <p:spPr bwMode="auto">
          <a:xfrm flipV="1">
            <a:off x="2383387" y="207186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1C1F6B-9C93-4A13-B0E5-88F15D0C5B91}"/>
              </a:ext>
            </a:extLst>
          </p:cNvPr>
          <p:cNvCxnSpPr>
            <a:cxnSpLocks/>
          </p:cNvCxnSpPr>
          <p:nvPr/>
        </p:nvCxnSpPr>
        <p:spPr bwMode="auto">
          <a:xfrm>
            <a:off x="2383387" y="207325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E8ED3A1-ABFD-4720-A6B3-D9EFD5625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43930" y="232180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20B0085-A761-475E-87E4-04CFE6662CE2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6998460" y="205916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9AC486-E123-4E25-9D6C-F4CB68BFC3E7}"/>
              </a:ext>
            </a:extLst>
          </p:cNvPr>
          <p:cNvCxnSpPr>
            <a:cxnSpLocks/>
          </p:cNvCxnSpPr>
          <p:nvPr/>
        </p:nvCxnSpPr>
        <p:spPr bwMode="auto">
          <a:xfrm flipV="1">
            <a:off x="6776487" y="230117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764360-C16A-4C09-A368-4848C2D46E9A}"/>
              </a:ext>
            </a:extLst>
          </p:cNvPr>
          <p:cNvCxnSpPr>
            <a:cxnSpLocks/>
          </p:cNvCxnSpPr>
          <p:nvPr/>
        </p:nvCxnSpPr>
        <p:spPr bwMode="auto">
          <a:xfrm flipH="1">
            <a:off x="9029351" y="204186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2D8B2F-EC08-41EE-9D89-59406D8EB0AF}"/>
              </a:ext>
            </a:extLst>
          </p:cNvPr>
          <p:cNvCxnSpPr>
            <a:cxnSpLocks/>
          </p:cNvCxnSpPr>
          <p:nvPr/>
        </p:nvCxnSpPr>
        <p:spPr bwMode="auto">
          <a:xfrm>
            <a:off x="4972530" y="207186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5D1DB-1658-40B9-A6EF-0917EB3B3CD7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4155865" y="208978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66D12D1D-F41D-4153-AA77-14BE056AF22A}"/>
              </a:ext>
            </a:extLst>
          </p:cNvPr>
          <p:cNvSpPr/>
          <p:nvPr/>
        </p:nvSpPr>
        <p:spPr bwMode="auto">
          <a:xfrm>
            <a:off x="4059787" y="266813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5F5D3F8-1850-4262-AF94-2B28E7A26FB8}"/>
              </a:ext>
            </a:extLst>
          </p:cNvPr>
          <p:cNvCxnSpPr>
            <a:cxnSpLocks/>
          </p:cNvCxnSpPr>
          <p:nvPr/>
        </p:nvCxnSpPr>
        <p:spPr bwMode="auto">
          <a:xfrm>
            <a:off x="8098387" y="350633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4ECE3B1-2AB4-42BA-A7D2-432FBC5FED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56076" y="281324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DD0C830-133B-4010-9571-93D9154422C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36198" y="204186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55FB6FE4-5594-4934-86AE-552F2FAC5F9E}"/>
              </a:ext>
            </a:extLst>
          </p:cNvPr>
          <p:cNvSpPr/>
          <p:nvPr/>
        </p:nvSpPr>
        <p:spPr bwMode="auto">
          <a:xfrm rot="5400000">
            <a:off x="2850729" y="124175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C1DFE9A1-E85E-4C0A-A8B0-3C54B03D600A}"/>
              </a:ext>
            </a:extLst>
          </p:cNvPr>
          <p:cNvSpPr/>
          <p:nvPr/>
        </p:nvSpPr>
        <p:spPr bwMode="auto">
          <a:xfrm rot="5400000">
            <a:off x="2895966" y="119074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CF4B3119-4DFE-4D7A-92E1-5F4040E29F2D}"/>
              </a:ext>
            </a:extLst>
          </p:cNvPr>
          <p:cNvSpPr/>
          <p:nvPr/>
        </p:nvSpPr>
        <p:spPr bwMode="auto">
          <a:xfrm rot="5644035">
            <a:off x="2979078" y="128980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3F480F94-791C-4A88-B699-321A0FA6D073}"/>
              </a:ext>
            </a:extLst>
          </p:cNvPr>
          <p:cNvSpPr/>
          <p:nvPr/>
        </p:nvSpPr>
        <p:spPr bwMode="auto">
          <a:xfrm rot="5400000">
            <a:off x="2864458" y="128852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582EC91-EE4E-4FF5-B64C-12EFECB67EE5}"/>
              </a:ext>
            </a:extLst>
          </p:cNvPr>
          <p:cNvSpPr txBox="1"/>
          <p:nvPr/>
        </p:nvSpPr>
        <p:spPr>
          <a:xfrm>
            <a:off x="1881888" y="173517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105CF2-0FE3-45FB-BA5D-091E493C1789}"/>
              </a:ext>
            </a:extLst>
          </p:cNvPr>
          <p:cNvSpPr txBox="1"/>
          <p:nvPr/>
        </p:nvSpPr>
        <p:spPr>
          <a:xfrm>
            <a:off x="8347761" y="246866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A2B7C52-8F9A-4809-B33D-9245D13D778C}"/>
              </a:ext>
            </a:extLst>
          </p:cNvPr>
          <p:cNvSpPr txBox="1"/>
          <p:nvPr/>
        </p:nvSpPr>
        <p:spPr>
          <a:xfrm>
            <a:off x="5026943" y="17448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AFF578-656E-4B9F-A692-85218D4CC2EB}"/>
              </a:ext>
            </a:extLst>
          </p:cNvPr>
          <p:cNvSpPr txBox="1"/>
          <p:nvPr/>
        </p:nvSpPr>
        <p:spPr>
          <a:xfrm>
            <a:off x="9018295" y="202835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B0CE30A-6907-4846-ACCB-5E4363B9C310}"/>
              </a:ext>
            </a:extLst>
          </p:cNvPr>
          <p:cNvSpPr txBox="1"/>
          <p:nvPr/>
        </p:nvSpPr>
        <p:spPr>
          <a:xfrm>
            <a:off x="7124351" y="17448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3001206-BC86-4CA7-AF00-23D55A037BE4}"/>
              </a:ext>
            </a:extLst>
          </p:cNvPr>
          <p:cNvSpPr txBox="1"/>
          <p:nvPr/>
        </p:nvSpPr>
        <p:spPr>
          <a:xfrm>
            <a:off x="6284362" y="244391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26AA824-913D-4171-B42C-B3AFFE5DE964}"/>
              </a:ext>
            </a:extLst>
          </p:cNvPr>
          <p:cNvCxnSpPr>
            <a:cxnSpLocks/>
          </p:cNvCxnSpPr>
          <p:nvPr/>
        </p:nvCxnSpPr>
        <p:spPr bwMode="auto">
          <a:xfrm flipV="1">
            <a:off x="8797441" y="230117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9FF3A1E-8E74-452C-AAF8-19AC6CB21BAA}"/>
              </a:ext>
            </a:extLst>
          </p:cNvPr>
          <p:cNvSpPr txBox="1"/>
          <p:nvPr/>
        </p:nvSpPr>
        <p:spPr>
          <a:xfrm>
            <a:off x="9873722" y="1724748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DCA221A-402B-4811-AC92-90BB5124C2DC}"/>
              </a:ext>
            </a:extLst>
          </p:cNvPr>
          <p:cNvSpPr/>
          <p:nvPr/>
        </p:nvSpPr>
        <p:spPr bwMode="auto">
          <a:xfrm>
            <a:off x="9653543" y="227924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100kHz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3D769B-4A62-4953-864C-B4E583AF1ABE}"/>
              </a:ext>
            </a:extLst>
          </p:cNvPr>
          <p:cNvSpPr/>
          <p:nvPr/>
        </p:nvSpPr>
        <p:spPr bwMode="auto">
          <a:xfrm>
            <a:off x="8797441" y="320153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72E9BDE-71DD-4369-A619-DD7A7072DDBC}"/>
              </a:ext>
            </a:extLst>
          </p:cNvPr>
          <p:cNvSpPr/>
          <p:nvPr/>
        </p:nvSpPr>
        <p:spPr bwMode="auto">
          <a:xfrm>
            <a:off x="6885976" y="331351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11C7D4-C811-4FCC-AF84-437EB8AAAB9B}"/>
              </a:ext>
            </a:extLst>
          </p:cNvPr>
          <p:cNvSpPr txBox="1"/>
          <p:nvPr/>
        </p:nvSpPr>
        <p:spPr>
          <a:xfrm>
            <a:off x="7262385" y="204726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A539FE7-66DE-4E5E-B695-D7A292F871B4}"/>
              </a:ext>
            </a:extLst>
          </p:cNvPr>
          <p:cNvSpPr txBox="1"/>
          <p:nvPr/>
        </p:nvSpPr>
        <p:spPr>
          <a:xfrm>
            <a:off x="3817275" y="207183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0E38516-F1EE-4E76-AD67-9B5224140D16}"/>
              </a:ext>
            </a:extLst>
          </p:cNvPr>
          <p:cNvSpPr txBox="1"/>
          <p:nvPr/>
        </p:nvSpPr>
        <p:spPr>
          <a:xfrm>
            <a:off x="2544102" y="207248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A05656-9079-4D11-A06E-B39B99F73416}"/>
              </a:ext>
            </a:extLst>
          </p:cNvPr>
          <p:cNvSpPr txBox="1"/>
          <p:nvPr/>
        </p:nvSpPr>
        <p:spPr>
          <a:xfrm>
            <a:off x="5324572" y="205686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511566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839" y="1273322"/>
                <a:ext cx="9909561" cy="543227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/>
                  <a:t>Received RF signal demodulated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=273.12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Phase term and pulse width contain range information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Centered at 480MHz with</a:t>
                </a:r>
              </a:p>
              <a:p>
                <a:pPr marL="0" indent="0">
                  <a:buNone/>
                </a:pPr>
                <a:r>
                  <a:rPr lang="en-US" sz="2400" dirty="0"/>
                  <a:t>harmonics 1MHz apart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839" y="1273322"/>
                <a:ext cx="9909561" cy="5432277"/>
              </a:xfrm>
              <a:blipFill>
                <a:blip r:embed="rId2"/>
                <a:stretch>
                  <a:fillRect l="-984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9B33-27CA-4BE4-90FE-FEF77493F1C6}"/>
                  </a:ext>
                </a:extLst>
              </p:cNvPr>
              <p:cNvSpPr txBox="1"/>
              <p:nvPr/>
            </p:nvSpPr>
            <p:spPr>
              <a:xfrm>
                <a:off x="648754" y="1784328"/>
                <a:ext cx="531472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9B33-27CA-4BE4-90FE-FEF77493F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4" y="1784328"/>
                <a:ext cx="5314724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10065A-608D-4F11-A5AD-30C3AB89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91" y="2940270"/>
            <a:ext cx="4982852" cy="3727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8E8BD-CE1F-443B-A188-698722476AB1}"/>
                  </a:ext>
                </a:extLst>
              </p:cNvPr>
              <p:cNvSpPr txBox="1"/>
              <p:nvPr/>
            </p:nvSpPr>
            <p:spPr>
              <a:xfrm>
                <a:off x="5089294" y="1865640"/>
                <a:ext cx="2769838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8E8BD-CE1F-443B-A188-698722476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294" y="1865640"/>
                <a:ext cx="2769838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541C9A-FC12-4327-965D-2AC209411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253" y="3813918"/>
            <a:ext cx="3432225" cy="25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8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86B1093-210A-449B-8FA3-FCD44196F559}"/>
              </a:ext>
            </a:extLst>
          </p:cNvPr>
          <p:cNvSpPr/>
          <p:nvPr/>
        </p:nvSpPr>
        <p:spPr bwMode="auto">
          <a:xfrm>
            <a:off x="2570706" y="5275698"/>
            <a:ext cx="2117276" cy="915517"/>
          </a:xfrm>
          <a:prstGeom prst="rect">
            <a:avLst/>
          </a:prstGeom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40" y="1341434"/>
            <a:ext cx="10114660" cy="53641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USRP I-Q Demodulation: D-IF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Software Demodulation in MATLAB: MD-IF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Phase Extraction and Range Estimation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		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EEED3C-0213-4F37-AD5D-894421AD2E30}"/>
                  </a:ext>
                </a:extLst>
              </p:cNvPr>
              <p:cNvSpPr txBox="1"/>
              <p:nvPr/>
            </p:nvSpPr>
            <p:spPr>
              <a:xfrm>
                <a:off x="687226" y="1828465"/>
                <a:ext cx="620246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𝑈𝑆𝑅𝑃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EEED3C-0213-4F37-AD5D-894421AD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26" y="1828465"/>
                <a:ext cx="6202467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ABD41-96AC-4429-BCCC-ED29BEF99370}"/>
                  </a:ext>
                </a:extLst>
              </p:cNvPr>
              <p:cNvSpPr txBox="1"/>
              <p:nvPr/>
            </p:nvSpPr>
            <p:spPr>
              <a:xfrm>
                <a:off x="866686" y="3358719"/>
                <a:ext cx="681237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𝑈𝑆𝑅𝑃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ABD41-96AC-4429-BCCC-ED29BEF99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86" y="3358719"/>
                <a:ext cx="6812378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AD8285-2BFD-42F1-AEBA-C16DD0B4FCAB}"/>
                  </a:ext>
                </a:extLst>
              </p:cNvPr>
              <p:cNvSpPr txBox="1"/>
              <p:nvPr/>
            </p:nvSpPr>
            <p:spPr>
              <a:xfrm>
                <a:off x="2209800" y="4843155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AD8285-2BFD-42F1-AEBA-C16DD0B4F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43155"/>
                <a:ext cx="2769838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12B214-E439-44D0-91E3-66085380D89C}"/>
                  </a:ext>
                </a:extLst>
              </p:cNvPr>
              <p:cNvSpPr txBox="1"/>
              <p:nvPr/>
            </p:nvSpPr>
            <p:spPr>
              <a:xfrm>
                <a:off x="2244425" y="5364285"/>
                <a:ext cx="2769838" cy="571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𝑇𝑋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12B214-E439-44D0-91E3-66085380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25" y="5364285"/>
                <a:ext cx="2769838" cy="5713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8EB3F27-8B64-40DB-931F-57560AF33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805" y="2918668"/>
            <a:ext cx="3474789" cy="2357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67CEE-D76E-42E6-9BE7-21F6C40292EC}"/>
              </a:ext>
            </a:extLst>
          </p:cNvPr>
          <p:cNvSpPr txBox="1"/>
          <p:nvPr/>
        </p:nvSpPr>
        <p:spPr>
          <a:xfrm>
            <a:off x="8606326" y="2607396"/>
            <a:ext cx="275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 peak at 50kHz</a:t>
            </a:r>
          </a:p>
        </p:txBody>
      </p:sp>
    </p:spTree>
    <p:extLst>
      <p:ext uri="{BB962C8B-B14F-4D97-AF65-F5344CB8AC3E}">
        <p14:creationId xmlns:p14="http://schemas.microsoft.com/office/powerpoint/2010/main" val="439966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557" y="1273704"/>
                <a:ext cx="6034043" cy="54318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Moved radar 0.5mm radially from sensor</a:t>
                </a:r>
              </a:p>
              <a:p>
                <a:r>
                  <a:rPr lang="en-US" dirty="0"/>
                  <a:t>Uncalibrated </a:t>
                </a:r>
              </a:p>
              <a:p>
                <a:pPr lvl="1"/>
                <a:r>
                  <a:rPr lang="en-US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=−2.554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=0.4457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Calibrated </a:t>
                </a:r>
              </a:p>
              <a:p>
                <a:pPr lvl="1"/>
                <a:r>
                  <a:rPr lang="en-US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=−2.8647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=0.4999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557" y="1273704"/>
                <a:ext cx="6034043" cy="5431896"/>
              </a:xfrm>
              <a:blipFill>
                <a:blip r:embed="rId2"/>
                <a:stretch>
                  <a:fillRect l="-2121" t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274270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927827"/>
            <a:ext cx="3866658" cy="25650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48F8D2-989A-492B-83B5-8A000BB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Range Estimation</a:t>
            </a:r>
          </a:p>
        </p:txBody>
      </p:sp>
    </p:spTree>
    <p:extLst>
      <p:ext uri="{BB962C8B-B14F-4D97-AF65-F5344CB8AC3E}">
        <p14:creationId xmlns:p14="http://schemas.microsoft.com/office/powerpoint/2010/main" val="2475852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Applications: Conveyor Belt Scenarios using Scanner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8157" y="3602038"/>
            <a:ext cx="6719842" cy="1655762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US" dirty="0"/>
              <a:t>Simple Hidden Item Detection</a:t>
            </a:r>
          </a:p>
          <a:p>
            <a:pPr marL="342900" indent="-342900" algn="l">
              <a:buAutoNum type="arabicPeriod"/>
            </a:pPr>
            <a:r>
              <a:rPr lang="en-US" dirty="0"/>
              <a:t>Hidden Item Counting</a:t>
            </a:r>
          </a:p>
          <a:p>
            <a:pPr marL="342900" indent="-342900" algn="l">
              <a:buAutoNum type="arabicPeriod"/>
            </a:pPr>
            <a:r>
              <a:rPr lang="en-US" dirty="0"/>
              <a:t>Medication Packaging</a:t>
            </a:r>
          </a:p>
          <a:p>
            <a:pPr marL="342900" indent="-342900" algn="l">
              <a:buAutoNum type="arabicPeriod"/>
            </a:pPr>
            <a:r>
              <a:rPr lang="en-US" dirty="0"/>
              <a:t>Future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933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Scenario: Hidden Item Detection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Box moves along conveyor belt at constant speed</a:t>
            </a:r>
          </a:p>
          <a:p>
            <a:r>
              <a:rPr lang="en-US" dirty="0"/>
              <a:t>Radar gets multiple perspectives of the box as it moves</a:t>
            </a:r>
          </a:p>
          <a:p>
            <a:pPr marL="0" indent="0">
              <a:buNone/>
            </a:pPr>
            <a:r>
              <a:rPr lang="en-US" dirty="0"/>
              <a:t>(25, 8, 200)</a:t>
            </a:r>
          </a:p>
          <a:p>
            <a:pPr marL="0" indent="0">
              <a:buNone/>
            </a:pPr>
            <a:r>
              <a:rPr lang="en-US" dirty="0"/>
              <a:t>Simple Case:</a:t>
            </a:r>
          </a:p>
          <a:p>
            <a:r>
              <a:rPr lang="en-US" dirty="0"/>
              <a:t>Is there an item in the box?</a:t>
            </a:r>
          </a:p>
          <a:p>
            <a:r>
              <a:rPr lang="en-US" dirty="0"/>
              <a:t>Is the box empty?</a:t>
            </a:r>
          </a:p>
          <a:p>
            <a:endParaRPr lang="en-US" dirty="0"/>
          </a:p>
        </p:txBody>
      </p:sp>
      <p:pic>
        <p:nvPicPr>
          <p:cNvPr id="1030" name="Picture 6" descr="Image result for conveyor belt icon">
            <a:extLst>
              <a:ext uri="{FF2B5EF4-FFF2-40B4-BE49-F238E27FC236}">
                <a16:creationId xmlns:a16="http://schemas.microsoft.com/office/drawing/2014/main" id="{E3CC2E34-BE49-4164-85D1-BBFC2341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8" t="31689" r="22092" b="39367"/>
          <a:stretch/>
        </p:blipFill>
        <p:spPr bwMode="auto">
          <a:xfrm>
            <a:off x="6573728" y="2905730"/>
            <a:ext cx="4211263" cy="23539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89D87F-8150-49C3-8208-40FF773A946A}"/>
              </a:ext>
            </a:extLst>
          </p:cNvPr>
          <p:cNvSpPr/>
          <p:nvPr/>
        </p:nvSpPr>
        <p:spPr bwMode="auto">
          <a:xfrm rot="5400000">
            <a:off x="9094532" y="3294728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CB4E8E-8B6D-4CCD-AEC8-518B9287FF0E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flipV="1">
            <a:off x="9198659" y="3321291"/>
            <a:ext cx="115867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0542981-BB2E-4558-B163-B9FF32EC84BB}"/>
              </a:ext>
            </a:extLst>
          </p:cNvPr>
          <p:cNvSpPr/>
          <p:nvPr/>
        </p:nvSpPr>
        <p:spPr bwMode="auto">
          <a:xfrm rot="5400000">
            <a:off x="9094532" y="3486151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525318-1EF3-49DE-8412-93A9E27029BE}"/>
              </a:ext>
            </a:extLst>
          </p:cNvPr>
          <p:cNvCxnSpPr>
            <a:cxnSpLocks/>
            <a:stCxn id="21" idx="0"/>
          </p:cNvCxnSpPr>
          <p:nvPr/>
        </p:nvCxnSpPr>
        <p:spPr bwMode="auto">
          <a:xfrm>
            <a:off x="9198659" y="3512715"/>
            <a:ext cx="11586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89BFDB-ABEA-415C-A599-1CFF71A1A17A}"/>
              </a:ext>
            </a:extLst>
          </p:cNvPr>
          <p:cNvSpPr/>
          <p:nvPr/>
        </p:nvSpPr>
        <p:spPr bwMode="auto">
          <a:xfrm rot="5400000">
            <a:off x="9094532" y="3679370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3A49C6-24D9-4B02-A114-3C232BDEEDA7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>
            <a:off x="9198659" y="3705934"/>
            <a:ext cx="12146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42B3220-47B1-4C38-8973-DD347A56C346}"/>
              </a:ext>
            </a:extLst>
          </p:cNvPr>
          <p:cNvSpPr/>
          <p:nvPr/>
        </p:nvSpPr>
        <p:spPr bwMode="auto">
          <a:xfrm rot="5400000">
            <a:off x="9094532" y="3870660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56DA77-A312-4267-B54B-792D0DBC3E78}"/>
              </a:ext>
            </a:extLst>
          </p:cNvPr>
          <p:cNvCxnSpPr>
            <a:cxnSpLocks/>
            <a:stCxn id="25" idx="0"/>
          </p:cNvCxnSpPr>
          <p:nvPr/>
        </p:nvCxnSpPr>
        <p:spPr bwMode="auto">
          <a:xfrm>
            <a:off x="9198659" y="3897224"/>
            <a:ext cx="10732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E48E468-474E-479F-A1B3-41BEAEF9ECFB}"/>
              </a:ext>
            </a:extLst>
          </p:cNvPr>
          <p:cNvSpPr/>
          <p:nvPr/>
        </p:nvSpPr>
        <p:spPr bwMode="auto">
          <a:xfrm rot="5400000">
            <a:off x="9094532" y="2931820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A9DE56-5A1E-4D5B-B187-593CB96C2B91}"/>
              </a:ext>
            </a:extLst>
          </p:cNvPr>
          <p:cNvCxnSpPr>
            <a:cxnSpLocks/>
            <a:stCxn id="27" idx="0"/>
          </p:cNvCxnSpPr>
          <p:nvPr/>
        </p:nvCxnSpPr>
        <p:spPr bwMode="auto">
          <a:xfrm>
            <a:off x="9198659" y="2958384"/>
            <a:ext cx="11586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7EB6A16-B4CE-4EB0-9D61-B2B3630690CE}"/>
              </a:ext>
            </a:extLst>
          </p:cNvPr>
          <p:cNvSpPr/>
          <p:nvPr/>
        </p:nvSpPr>
        <p:spPr bwMode="auto">
          <a:xfrm rot="5400000">
            <a:off x="9097878" y="2724039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B535ED-B109-4AAB-82F2-DCA140EE444A}"/>
              </a:ext>
            </a:extLst>
          </p:cNvPr>
          <p:cNvCxnSpPr>
            <a:cxnSpLocks/>
            <a:stCxn id="29" idx="0"/>
          </p:cNvCxnSpPr>
          <p:nvPr/>
        </p:nvCxnSpPr>
        <p:spPr bwMode="auto">
          <a:xfrm>
            <a:off x="9202005" y="2750603"/>
            <a:ext cx="126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3B240-3A8A-4731-9BD4-F80A58529AE3}"/>
              </a:ext>
            </a:extLst>
          </p:cNvPr>
          <p:cNvCxnSpPr/>
          <p:nvPr/>
        </p:nvCxnSpPr>
        <p:spPr>
          <a:xfrm flipV="1">
            <a:off x="9454243" y="2492529"/>
            <a:ext cx="0" cy="1590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9F78733-0BA0-428E-9520-608247952862}"/>
              </a:ext>
            </a:extLst>
          </p:cNvPr>
          <p:cNvSpPr txBox="1"/>
          <p:nvPr/>
        </p:nvSpPr>
        <p:spPr>
          <a:xfrm>
            <a:off x="8535306" y="2251965"/>
            <a:ext cx="262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Vertically Aligned Array (8 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349AB8-A972-4ECD-A013-C5A9665171C5}"/>
              </a:ext>
            </a:extLst>
          </p:cNvPr>
          <p:cNvSpPr/>
          <p:nvPr/>
        </p:nvSpPr>
        <p:spPr>
          <a:xfrm>
            <a:off x="7867912" y="2843325"/>
            <a:ext cx="995526" cy="1551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05ED64-CC0C-48A8-A768-66DE4E6E997D}"/>
              </a:ext>
            </a:extLst>
          </p:cNvPr>
          <p:cNvSpPr txBox="1"/>
          <p:nvPr/>
        </p:nvSpPr>
        <p:spPr>
          <a:xfrm>
            <a:off x="8126439" y="3476419"/>
            <a:ext cx="1032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2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704"/>
            <a:ext cx="6477000" cy="5431896"/>
          </a:xfrm>
        </p:spPr>
        <p:txBody>
          <a:bodyPr>
            <a:normAutofit/>
          </a:bodyPr>
          <a:lstStyle/>
          <a:p>
            <a:r>
              <a:rPr lang="en-US" sz="2800" dirty="0"/>
              <a:t>2D linear mechanical scanner</a:t>
            </a:r>
            <a:endParaRPr lang="en-US" sz="2400" dirty="0"/>
          </a:p>
        </p:txBody>
      </p:sp>
      <p:pic>
        <p:nvPicPr>
          <p:cNvPr id="1026" name="Picture 2" descr="https://lh3.googleusercontent.com/b79ne7QdGP5jwM5r-myOXXfiQpSJe3A_V3uugJAgqE0ZLHODkOoXGntnael03e_DcoDJR1IDbtlTY7tOhLY8eP_GdPEEr24uQz7biGryiaaNEll7Qmz5plZ8APlPeULugxNs30m_ZrMYQl9LttrPyxeuU9yEBcq528jLGa9TLaj3rmhswQr-88C7roYiGMr98b-iRdhMzN_bbHvIqfLro9bVHfe-nHOmxBKmzjv3oNzXabl7PO4AUEodjIu_TCUdHWvGhwPiR92mBF-sD3plb-DHim7cE4YaVTXXiod55GRj1gzwuoPQaq7zj6oJg0InwG-3CQYAlClFJAR261BRKXt__5kL3HQG5ZpA35EUlFfcGt3AUxqFwHduQoNrbtPBMsv3I-nVgy2WHHh9zWjFkIB4R1aZNl4-zbdYMISIt0YpgvZ2b2TAIYAD6p-Hi58OZcQ_weUZp4yJsog2Ghh4T-iclto2x5-5H7TWChq-mA1vt5AYtV2QQ-veGfLwmmpk4FnpW14vvChMhwX0gW8zseIxpXTD26HiKZ4udwlTqvUCQ2ye76xYdmzEnewmI3SJVzH9SV4db7bHcqpCg_SzF_ErFZcimHhAeKtUlNJGnrfCQAvxcHIzJR2Y7wUsPO37eqkNl7f_GEhmQENBwcUI3o0Jdazj-vJtoLgpTIB50dgLa8INF6IgETfT=w711-h947-no">
            <a:extLst>
              <a:ext uri="{FF2B5EF4-FFF2-40B4-BE49-F238E27FC236}">
                <a16:creationId xmlns:a16="http://schemas.microsoft.com/office/drawing/2014/main" id="{F568E97D-8F2A-432A-B3AD-1313BFB8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16" y="1906209"/>
            <a:ext cx="3124200" cy="416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079C122-520D-4F3D-8036-795C403E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Imaging Scanner</a:t>
            </a:r>
          </a:p>
        </p:txBody>
      </p:sp>
      <p:pic>
        <p:nvPicPr>
          <p:cNvPr id="7" name="Picture 6" descr="Image result for conveyor belt icon">
            <a:extLst>
              <a:ext uri="{FF2B5EF4-FFF2-40B4-BE49-F238E27FC236}">
                <a16:creationId xmlns:a16="http://schemas.microsoft.com/office/drawing/2014/main" id="{6482B7C9-5E1F-459C-A3E2-29B2E589B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8" t="31689" r="22092" b="39367"/>
          <a:stretch/>
        </p:blipFill>
        <p:spPr bwMode="auto">
          <a:xfrm>
            <a:off x="5505504" y="2836047"/>
            <a:ext cx="4211263" cy="23539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9E050ED-73EC-4741-87FE-6B9878CE778C}"/>
              </a:ext>
            </a:extLst>
          </p:cNvPr>
          <p:cNvSpPr/>
          <p:nvPr/>
        </p:nvSpPr>
        <p:spPr bwMode="auto">
          <a:xfrm rot="5400000">
            <a:off x="8026308" y="3225045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7ADA8-718A-4E29-A06C-B4A3614242DE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 flipV="1">
            <a:off x="8130435" y="3251608"/>
            <a:ext cx="115867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8FBEFF8-2EFB-4B40-9928-8FF8B824E0EB}"/>
              </a:ext>
            </a:extLst>
          </p:cNvPr>
          <p:cNvSpPr/>
          <p:nvPr/>
        </p:nvSpPr>
        <p:spPr bwMode="auto">
          <a:xfrm rot="5400000">
            <a:off x="8026308" y="3416468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DD577B-3323-4A90-8C49-936CB0A5D2CB}"/>
              </a:ext>
            </a:extLst>
          </p:cNvPr>
          <p:cNvCxnSpPr>
            <a:cxnSpLocks/>
            <a:stCxn id="11" idx="0"/>
          </p:cNvCxnSpPr>
          <p:nvPr/>
        </p:nvCxnSpPr>
        <p:spPr bwMode="auto">
          <a:xfrm>
            <a:off x="8130435" y="3443032"/>
            <a:ext cx="11586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CFE1E99-A0ED-4FEF-A4D6-E34E52C6844F}"/>
              </a:ext>
            </a:extLst>
          </p:cNvPr>
          <p:cNvSpPr/>
          <p:nvPr/>
        </p:nvSpPr>
        <p:spPr bwMode="auto">
          <a:xfrm rot="5400000">
            <a:off x="8026308" y="3609687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4508DA-6121-48E3-8F42-541EEBEFE144}"/>
              </a:ext>
            </a:extLst>
          </p:cNvPr>
          <p:cNvCxnSpPr>
            <a:cxnSpLocks/>
            <a:stCxn id="13" idx="0"/>
          </p:cNvCxnSpPr>
          <p:nvPr/>
        </p:nvCxnSpPr>
        <p:spPr bwMode="auto">
          <a:xfrm>
            <a:off x="8130435" y="3636251"/>
            <a:ext cx="12146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981FBB1-3146-444A-BB3C-02D0D851BAFF}"/>
              </a:ext>
            </a:extLst>
          </p:cNvPr>
          <p:cNvSpPr/>
          <p:nvPr/>
        </p:nvSpPr>
        <p:spPr bwMode="auto">
          <a:xfrm rot="5400000">
            <a:off x="8026308" y="3800977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78BB0C-A77A-4792-A249-683C247531EB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>
            <a:off x="8130435" y="3827541"/>
            <a:ext cx="10732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2367168-FF9E-4E80-9807-99E9ADF4620C}"/>
              </a:ext>
            </a:extLst>
          </p:cNvPr>
          <p:cNvSpPr/>
          <p:nvPr/>
        </p:nvSpPr>
        <p:spPr bwMode="auto">
          <a:xfrm rot="5400000">
            <a:off x="8026308" y="2862137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7A5000-7A3C-4733-9A6C-9CD659E2F1D1}"/>
              </a:ext>
            </a:extLst>
          </p:cNvPr>
          <p:cNvCxnSpPr>
            <a:cxnSpLocks/>
            <a:stCxn id="17" idx="0"/>
          </p:cNvCxnSpPr>
          <p:nvPr/>
        </p:nvCxnSpPr>
        <p:spPr bwMode="auto">
          <a:xfrm>
            <a:off x="8130435" y="2888701"/>
            <a:ext cx="11586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936D3AB-38FF-4F7F-BC24-2E6E394ADDEC}"/>
              </a:ext>
            </a:extLst>
          </p:cNvPr>
          <p:cNvSpPr/>
          <p:nvPr/>
        </p:nvSpPr>
        <p:spPr bwMode="auto">
          <a:xfrm rot="5400000">
            <a:off x="8029654" y="2654356"/>
            <a:ext cx="155127" cy="53127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F931CB-3873-42C3-AFA9-56FD31E6C425}"/>
              </a:ext>
            </a:extLst>
          </p:cNvPr>
          <p:cNvCxnSpPr>
            <a:cxnSpLocks/>
            <a:stCxn id="19" idx="0"/>
          </p:cNvCxnSpPr>
          <p:nvPr/>
        </p:nvCxnSpPr>
        <p:spPr bwMode="auto">
          <a:xfrm>
            <a:off x="8133781" y="2680920"/>
            <a:ext cx="126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78846B-75C6-44C9-A0A3-4B58C3168A01}"/>
              </a:ext>
            </a:extLst>
          </p:cNvPr>
          <p:cNvCxnSpPr/>
          <p:nvPr/>
        </p:nvCxnSpPr>
        <p:spPr>
          <a:xfrm flipV="1">
            <a:off x="8386019" y="2422846"/>
            <a:ext cx="0" cy="1590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C1336A-B23E-48ED-8B26-B5307C8DC4C3}"/>
              </a:ext>
            </a:extLst>
          </p:cNvPr>
          <p:cNvSpPr txBox="1"/>
          <p:nvPr/>
        </p:nvSpPr>
        <p:spPr>
          <a:xfrm>
            <a:off x="7467082" y="2182282"/>
            <a:ext cx="262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Vertically Aligned Array (8 </a:t>
            </a:r>
            <a:r>
              <a:rPr lang="en-US" sz="1200" dirty="0" err="1"/>
              <a:t>ch</a:t>
            </a:r>
            <a:r>
              <a:rPr lang="en-US" sz="1200" dirty="0"/>
              <a:t>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B219A95-0F21-4076-B46E-2468BFE40399}"/>
              </a:ext>
            </a:extLst>
          </p:cNvPr>
          <p:cNvSpPr/>
          <p:nvPr/>
        </p:nvSpPr>
        <p:spPr>
          <a:xfrm>
            <a:off x="6799688" y="2773642"/>
            <a:ext cx="995526" cy="1551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9BAE7-5ABF-488A-AFDF-EEBC20B94832}"/>
              </a:ext>
            </a:extLst>
          </p:cNvPr>
          <p:cNvSpPr txBox="1"/>
          <p:nvPr/>
        </p:nvSpPr>
        <p:spPr>
          <a:xfrm>
            <a:off x="7058215" y="3406736"/>
            <a:ext cx="1032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1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2B6F-C99B-40F8-9E38-671534BB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F54F-2C9A-40FA-9B13-2C91C789D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424784"/>
            <a:ext cx="5619750" cy="47341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At each location, one capture is made per hand orientation</a:t>
            </a:r>
          </a:p>
          <a:p>
            <a:r>
              <a:rPr lang="en-US" sz="2200" dirty="0"/>
              <a:t>Each capture consists of 64 frames, only the first fame is used</a:t>
            </a:r>
          </a:p>
          <a:p>
            <a:r>
              <a:rPr lang="en-US" sz="2200" dirty="0"/>
              <a:t>100 captures = 4 different hand orientations at each of the 25 locations</a:t>
            </a:r>
          </a:p>
          <a:p>
            <a:r>
              <a:rPr lang="en-US" sz="2200" dirty="0"/>
              <a:t>Radar Parameters:</a:t>
            </a:r>
          </a:p>
          <a:p>
            <a:pPr lvl="1"/>
            <a:r>
              <a:rPr lang="en-US" dirty="0"/>
              <a:t>3 TX, 4 RX (12 Virtual MIMO Channels)</a:t>
            </a:r>
          </a:p>
          <a:p>
            <a:pPr lvl="1"/>
            <a:r>
              <a:rPr lang="en-US" dirty="0"/>
              <a:t>16bit, Complex1x</a:t>
            </a:r>
          </a:p>
          <a:p>
            <a:pPr lvl="1"/>
            <a:r>
              <a:rPr lang="en-US" dirty="0"/>
              <a:t>Start Frequency: 77GHz		</a:t>
            </a:r>
          </a:p>
          <a:p>
            <a:pPr lvl="1"/>
            <a:r>
              <a:rPr lang="en-US" dirty="0"/>
              <a:t>Bandwidth: 3.99948GHz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max</a:t>
            </a:r>
            <a:r>
              <a:rPr lang="en-US" baseline="-25000" dirty="0"/>
              <a:t> </a:t>
            </a:r>
            <a:r>
              <a:rPr lang="en-US" dirty="0"/>
              <a:t>= 3m</a:t>
            </a:r>
          </a:p>
          <a:p>
            <a:pPr lvl="1"/>
            <a:r>
              <a:rPr lang="en-US" dirty="0"/>
              <a:t>Slope: 99.987 Hz/s</a:t>
            </a:r>
          </a:p>
          <a:p>
            <a:pPr lvl="1"/>
            <a:r>
              <a:rPr lang="en-US" dirty="0"/>
              <a:t>Sample Rate: 2000 </a:t>
            </a:r>
            <a:r>
              <a:rPr lang="en-US" dirty="0" err="1"/>
              <a:t>ksps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36AFF-A7B8-4126-AA19-73CD5A9D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951" y="1828800"/>
            <a:ext cx="2761310" cy="36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C24F-DC53-4298-8191-479DF02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F3A7-C475-4FCE-8B1B-19F73BD2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6"/>
            <a:ext cx="10515600" cy="522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simulate the conveyor belt:</a:t>
            </a:r>
          </a:p>
          <a:p>
            <a:r>
              <a:rPr lang="en-US" dirty="0"/>
              <a:t>Box held stationary</a:t>
            </a:r>
          </a:p>
          <a:p>
            <a:r>
              <a:rPr lang="en-US" dirty="0"/>
              <a:t>Scan the radar 200mm at 100mm/s capturing every 1mm</a:t>
            </a:r>
          </a:p>
          <a:p>
            <a:r>
              <a:rPr lang="en-US" dirty="0"/>
              <a:t>Feed range FFT into CNN for two class detection</a:t>
            </a:r>
          </a:p>
          <a:p>
            <a:r>
              <a:rPr lang="en-US" dirty="0"/>
              <a:t>1000 samples/class</a:t>
            </a:r>
          </a:p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1mm sampling: 100%</a:t>
            </a:r>
          </a:p>
          <a:p>
            <a:r>
              <a:rPr lang="en-US" dirty="0"/>
              <a:t>10mm subsampling: 100%</a:t>
            </a:r>
          </a:p>
          <a:p>
            <a:r>
              <a:rPr lang="en-US" dirty="0"/>
              <a:t>25mm subsampling 100%</a:t>
            </a:r>
          </a:p>
          <a:p>
            <a:pPr marL="0" indent="0">
              <a:buNone/>
            </a:pPr>
            <a:r>
              <a:rPr lang="en-US" dirty="0"/>
              <a:t>-&gt; Visually obvious in the range FFT </a:t>
            </a:r>
          </a:p>
        </p:txBody>
      </p:sp>
    </p:spTree>
    <p:extLst>
      <p:ext uri="{BB962C8B-B14F-4D97-AF65-F5344CB8AC3E}">
        <p14:creationId xmlns:p14="http://schemas.microsoft.com/office/powerpoint/2010/main" val="1277725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Hidden Item Counting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03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Scenario: Hidden Item Counting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Box moves along conveyor belt at constant speed</a:t>
            </a:r>
          </a:p>
          <a:p>
            <a:r>
              <a:rPr lang="en-US" dirty="0"/>
              <a:t>Radar gets multiple perspectives of the box as it moves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Four Cases:</a:t>
            </a:r>
          </a:p>
          <a:p>
            <a:r>
              <a:rPr lang="en-US" dirty="0"/>
              <a:t>No Items</a:t>
            </a:r>
          </a:p>
          <a:p>
            <a:r>
              <a:rPr lang="en-US" dirty="0"/>
              <a:t>1 Metal Item</a:t>
            </a:r>
          </a:p>
          <a:p>
            <a:r>
              <a:rPr lang="en-US" dirty="0"/>
              <a:t>2 Metal Items (10cm apart)</a:t>
            </a:r>
          </a:p>
          <a:p>
            <a:r>
              <a:rPr lang="en-US" dirty="0"/>
              <a:t>3 Metal Items</a:t>
            </a:r>
          </a:p>
          <a:p>
            <a:endParaRPr lang="en-US" dirty="0"/>
          </a:p>
        </p:txBody>
      </p:sp>
      <p:pic>
        <p:nvPicPr>
          <p:cNvPr id="1026" name="Picture 2" descr="https://lh3.googleusercontent.com/_XEPBiQrSnLNhQsGlWFnT330LKqO-RDZujBuO1Wg4EjzyxjCK5ofhf0s8HwX8oOeS36svZfCIQe1n--LS9hpfTuhbvdvbzr2ezp87wdRKfkCI7Hy-1s8DHJMX3i6QvyIHkbI0KzGTa3dBy8Qh4tyfNui4uAWJHhb2sC8nrtbTyIzua3FH26Ybrpj3kUY91LeeGva3aZrTQ45SFO-pUH9MY6SGpaEONggvCE-uacSu6VvEiLjWSkI6gmYO9Z4AaYu5EnXHgulWKNkVTsBlCvqxUoZwFgC6RGCeH9AEs-0oqwFloBFgqx2Vgs7hK6Mz3iGytheU3khYKf89pRgByaSU6NNy0jDF9iy_PPZL78pSAVGDBXY4j2Uy9f0qraMh2ZBPVNXJO6SD6DpefJG6VdL4JOc8wzGPaUCVXq-5TTepp2n-rDaTiurw20MQwDyS4gTjd35LkrDN9kvkxWPuGAN_7AHOw03ajkplbEoaZtPhJ6J3_LSeWzexQ7KoXn4_NtZffTGxqdIy7-ZeA2ZUs7zkHRivqdQsZl2fLwutULWLtUaeyVPlcwCFCaFd0qF3aTzv1HoOGaTbzCV57-viVYHVJr2EsQ8DpmTtqhERk90QeucEbHdFhX0w2dfpcLUSvhZi2FVPLGvJlzDTmCxUfzNfFee4G51v7YY9MPYXbjdUVfODbISmVAIdQDJ=w703-h937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23129"/>
          <a:stretch/>
        </p:blipFill>
        <p:spPr bwMode="auto">
          <a:xfrm>
            <a:off x="7131457" y="1353126"/>
            <a:ext cx="2931604" cy="27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Pw6H3ccXlDxmF9_Eq9jC0dr9Z2GbNuF3XNTDaJgRaqeGFbtNLqyL5LL5-dYAXgoD25B8zldeLuH0BdwxzKJtrcDbQo1Zk_AcZl5H_7e6BqpmSBBjHUIyX9ZNJMmk49PK2cEsYuT8rvOxNFh2EKCRTteezazuSmmxWJVXWMxRV2aeNUeAu0Sw6G61ZvS-7cW45Max6G6w5HcBCNDgmWMI5_KRBXXqAG13Qa2bQwAD0v_SFUrQQZBVoYLhjL-PgK0zN78wxE1lIVd4Q0-fs-lSffvd1cYIn_Tc2SXVu7YrxIRrz8uAVFhB0DTJdygKVe9T5KxUAZwdDXvpWZmK2970lqsWsq5Z9U8ohiOTjkpKEITu1T8zWB7FenqzBb2z5E_DxbylQIH87Ui8XXa3QjE06bRJYCAXYGX67SrXQqDOS6tKPaid-Z4mNOq8JQmfV6lbw2T7QoNtA7sG-kxzIgaadjuOpgRcfpnQPsK7_zFH645yW_etLU91MJxeeRh19e4fSg-oX_i0BGEXQDQSnGcU8i_gKaFNebvYm2cHdZkrlAP5HbqjHWRsJeEo8jNuPKQDJmNxIBiZqzVieDTvIy-0owa5pLmwPTuHpZ_XQkvFN0VBiN_Ks-foYE_gnd1sCiPqNmpy4IR3v9tvGkT7CXZ1F_J7bRRZJhCIhpnqUHmDwKUBxpAq4DEZ_MYq=w1250-h937-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14224" y="4498477"/>
            <a:ext cx="1645924" cy="12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pT40k07JWUPdECLggZHs1IOMS6AcM79LnVOpJzMg5iq9fRNTAHhq52TkliOJn3YudDZqjd9mCAyQPxjG3q2AlYhpEoyNTvyxeomGv0WvBW5jxb3tRa_2RyexmYjY_Rm-rNqRmoKbPWNE4jCG3QzQ1HGGyfQJDMbLn8qRhgkpct0QAUiBc6XZeO3ZkXGuiblvsmDLKBDO3l3-cqUcnMeg7H77KH3LsboaoKWRM_oOB4ONS6RySwGANH6qjrNUq2Yx3DWep1KG7vMUloOVAWjDHvX4RRL_0mHIvcQO8_LY_Y8eRlVr-7ui9RHVV7fE3KTZ3d8TP61jcKkCfkiuOtGHF0uCg1A_ZpL0pXeuh9zyu3UvY20ZKOiphxQJhaKVtnfI-s-CWdGGfxl_CCflwVyBe7gvcrICYbxtMpMxcNz6w9TwWlIAWeFqGCr-btiqbyhde3xxnRd06ESwqos28NNOVQ8h0PyHs4-Ysi7a0fpYm9P7qT7PdBGEIg_tlddEO-6ZNurwQihBtBCSKUSM5sITVhLb9iu5cvqUB5NsjWYg5xuFVw5WTKNVEdxxf_GZzfEKeUoo_QT6fjAJMefyKD_Turs8TXKaJnz8FfqWqRGzKJpffkU9HNdzlB2SRugroeYM0CA_XVmodZPQhkP_XrLmXnehAGf_X5VMlmy3nzA6hjX90mVPkPwaFPE=w1250-h937-n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74297" y="4511569"/>
            <a:ext cx="1645924" cy="12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pIjq1EZN1bowsUHWDy1guaUd81KdAp-qb3gbiQTBdU7Kzx9itFsnjfECzd5D55EfDVJnIio0L0MD0oM5zE18Kr9-Hgh94nO977zO-bC5XjHo73Mrzaibx5E4BWl166tRShItTXX34zSkcIid3M3VX4796Z15hbQjWtGm9KMGenmtfbmwDRqfRuDSiMi94kArE2DfEI0BZZbVOZLUYA8Px27gJAzhIHt5e9SKzue96R9Zz0gaBwp9MPevFJoYg_D_vxXwVzlPDI0kOj7vydY3ppOd07_I21swb9fl4mlSmFzKt4O3MrAs1PMFS5AzWGhMX_csQ9jEJCTqdGpdZ6FNmztEe-Izkul7Q120z8IEJHwNt4TK9rW2WZ4LBnhBve2oOmmZatWcRVV2JugyopgQ1UPGdZhh6JHfpvrJotwJajGyAQYh-CNCdpEmF_NQfaiHRkXTKoPNTHL0Bm1-P6QXzbtJ7csKyFIOtlgTqikEC9BrNvkdjQmknXeAeTXsuF9jVw0rAHxfM5CU7TVTGnV3cKofGddg_AqZ9MTRlf9z1X5VaJ3GFaHRfp9KYqPNV-0YiWcnaSlGJg9w_DIRkEwfpzIaG_rrRoAuOJgbZNAqqc_TuNdpQZ7uXPfx7KY4C883DiIAhBzshx2C6-POl7aaXoCUNqXVLFKcSnOWfKwt-gereojHZCy8R5PH=w1250-h937-no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34370" y="4511568"/>
            <a:ext cx="1645923" cy="12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66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C24F-DC53-4298-8191-479DF02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F3A7-C475-4FCE-8B1B-19F73BD2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6"/>
            <a:ext cx="10515600" cy="522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simulate the conveyor belt:</a:t>
            </a:r>
          </a:p>
          <a:p>
            <a:r>
              <a:rPr lang="en-US" dirty="0"/>
              <a:t>100 samples/class</a:t>
            </a:r>
          </a:p>
          <a:p>
            <a:r>
              <a:rPr lang="en-US" dirty="0"/>
              <a:t>Scan the radar 200mm at 100mm/s capturing every 1mm</a:t>
            </a:r>
          </a:p>
          <a:p>
            <a:r>
              <a:rPr lang="en-US" dirty="0"/>
              <a:t>Feed range FFT into CNN for four class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1mm sampling: 100%</a:t>
            </a:r>
          </a:p>
          <a:p>
            <a:r>
              <a:rPr lang="en-US" dirty="0"/>
              <a:t>10mm subsampling: 100%</a:t>
            </a:r>
          </a:p>
          <a:p>
            <a:r>
              <a:rPr lang="en-US" dirty="0"/>
              <a:t>25mm subsampling 100%</a:t>
            </a:r>
          </a:p>
          <a:p>
            <a:pPr marL="0" indent="0">
              <a:buNone/>
            </a:pPr>
            <a:r>
              <a:rPr lang="en-US" dirty="0"/>
              <a:t>-&gt; Still visually observable in the range FFT</a:t>
            </a:r>
          </a:p>
        </p:txBody>
      </p:sp>
    </p:spTree>
    <p:extLst>
      <p:ext uri="{BB962C8B-B14F-4D97-AF65-F5344CB8AC3E}">
        <p14:creationId xmlns:p14="http://schemas.microsoft.com/office/powerpoint/2010/main" val="1514401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Medication Packaging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Scenario: Medication Packing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Box moves along conveyor belt at constant speed</a:t>
            </a:r>
          </a:p>
          <a:p>
            <a:r>
              <a:rPr lang="en-US" dirty="0"/>
              <a:t>Radar gets multiple perspectives of the box as it moves</a:t>
            </a:r>
          </a:p>
          <a:p>
            <a:r>
              <a:rPr lang="en-US" dirty="0"/>
              <a:t>Insert always facing radar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Box contains:</a:t>
            </a:r>
          </a:p>
          <a:p>
            <a:r>
              <a:rPr lang="en-US" dirty="0"/>
              <a:t>Pills in bottle and insert</a:t>
            </a:r>
          </a:p>
          <a:p>
            <a:r>
              <a:rPr lang="en-US" dirty="0"/>
              <a:t>Pills in bottle and no insert</a:t>
            </a:r>
          </a:p>
          <a:p>
            <a:endParaRPr lang="en-US" dirty="0"/>
          </a:p>
        </p:txBody>
      </p:sp>
      <p:pic>
        <p:nvPicPr>
          <p:cNvPr id="2050" name="Picture 2" descr="https://lh3.googleusercontent.com/EDM2V5sPrO3_IIO2V_O8kQrUd3upDAGl6qw2JTpC1ds8GT7E7zxiH1BCaJxi7BBEm6lUdJoSnuOWdtEON97WJUF7zKeN0ctE0l1djCpXmyNBYdp9yMsNBA_BnAMmr___aEkPx9Drim3Ijv_kxcYUv3XjeyotEvDJIiXQTI_KhKF5c23RpWePr3_0kmYaVOQxIrxrKaO-Snd9abAylwmQgR6TBLef7EIUXTGASDTFpR8Lnw0VSMcCNFEHx6Z1DFRCHzOqxwNSjE1Ou4t-Kd_7pZvhajF_HTCyXfRgrgVJFW0fP-RsZ_cFF-C9jns9EoVX1AlfZGVBYIXtz4D_9Xm0cPYKTX62EhcPxA7NFT5z9F_TAuzcMhBuIcAiv0yynueOSP4MnR8icijPyAbLnJE_6QtoiS0gAS_1CFzfoQa7fVgtcIIDgf9BHnYeWv9CW2hrfIn72gnMWgN9Wxf9UbDqJjGPdw71IG59nMG6ymQEUIMp1soQMewL7BrdRAz9R9mqgiN3p7OW_4orbaHdivkGYCZa_UQqAkNp64Ug-iF-_mjJnF_gVtcy_MwjOTYSd6E5LZS1PUAzp6Pp7PKImzcLNX301JYZ0lR71puyJWK_NH7TnpEOOqW_iKnCjBxYjyVjO06kpmmdcykNTxBon06ZgXPlJQ6Dgi9cJfUsILooLKQOeMOygofL43J_=w703-h937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79" y="3757712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M4Wviz9SV3sw8IwpHWCvfVNlrf-uPXFMaDECX7OKnM3iMrkD59jRcR9ui3Hr3jib-4iKeUFwr6UqUBfyyvyZ9K8dWdwq6t3SC9wUcyrw-IZaBMSd5ucT_bisBKDwFX6lG_0dAbKHf6m5YQbrZgoa86zFxMUoGzYUBsqzJZ2iBY-7D9JLhUFyWb2ewdmU436bGAx1iKLwAkoBrjLMosGidzEQl2T-GuYKKxtpGdoBqHP9zKPEOkypo_0LQ41lJGkyMaZgbyp9Gh_BcTyZRmuEkqgCnkEz-TWxqr00-bwloldIwUNXa4xirH6N-O_5X9HPmoOgXRTUVvi4kVAYoPzbr_KwEnCi5aR_cPItpE5tMJ3TArSQr_7qWFgC0HoiFreTZ1eZqsJnsnqxspMqR9xrsqsYPsU3XlRKlLCONkvH3Bq9WDAqm54S2V4ThYwz_leSD_6GY88ADu2QEZUzwk9szlTQJm0kU1zeBCRFm4Vw4XbHxGjdzwE-9jzV5xqphUz-gtrWQ1jnF1fcj6gKbDD9dUgPPMGRyUzRzyT0NarzMfGciHmfSpweJnqJB1tqCYjG6dM1BJumnv9ATu1T3P0x5gDnoF8Ni53ahIeE-YaKpnSrpaVWR1OEOeI6tLlJELLWTVZH54LDy6fHIlp0CIWpJbbkbp1SAXHSrgPhJ9IsJGx5MI4LMHLq1M2Q=w703-h937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55" y="3753809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_XEPBiQrSnLNhQsGlWFnT330LKqO-RDZujBuO1Wg4EjzyxjCK5ofhf0s8HwX8oOeS36svZfCIQe1n--LS9hpfTuhbvdvbzr2ezp87wdRKfkCI7Hy-1s8DHJMX3i6QvyIHkbI0KzGTa3dBy8Qh4tyfNui4uAWJHhb2sC8nrtbTyIzua3FH26Ybrpj3kUY91LeeGva3aZrTQ45SFO-pUH9MY6SGpaEONggvCE-uacSu6VvEiLjWSkI6gmYO9Z4AaYu5EnXHgulWKNkVTsBlCvqxUoZwFgC6RGCeH9AEs-0oqwFloBFgqx2Vgs7hK6Mz3iGytheU3khYKf89pRgByaSU6NNy0jDF9iy_PPZL78pSAVGDBXY4j2Uy9f0qraMh2ZBPVNXJO6SD6DpefJG6VdL4JOc8wzGPaUCVXq-5TTepp2n-rDaTiurw20MQwDyS4gTjd35LkrDN9kvkxWPuGAN_7AHOw03ajkplbEoaZtPhJ6J3_LSeWzexQ7KoXn4_NtZffTGxqdIy7-ZeA2ZUs7zkHRivqdQsZl2fLwutULWLtUaeyVPlcwCFCaFd0qF3aTzv1HoOGaTbzCV57-viVYHVJr2EsQ8DpmTtqhERk90QeucEbHdFhX0w2dfpcLUSvhZi2FVPLGvJlzDTmCxUfzNfFee4G51v7YY9MPYXbjdUVfODbISmVAIdQDJ=w703-h937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6"/>
          <a:stretch/>
        </p:blipFill>
        <p:spPr bwMode="auto">
          <a:xfrm>
            <a:off x="9218411" y="1356046"/>
            <a:ext cx="2235947" cy="232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IyQwC-B_DCH33K4bzWM05g0M0NrF6ICxounOpE4vGkU35rwk2e5BmW3FR6b8pVMZb7wi3GVpk2cHIQgB8ovOFAfrMqzupeEhlhJ0PBoBmFc1DdJnEEg5x9NxFTcxXoikpM_yK4kR63iLEJwDs6yhQ4UdDgYnaMkZ3o9j5vQ4B7AdP0zwmMlyry-VlXpzIU1hlOHsCYnLt1JZFzK6SLKC7AbCtONZxA1xBGTD6WHDfRNViLpdvKjpe8KLT3xO053Psqzb3jB1FhGNWit8iTvkSD_eUSVWpsUjlhlG17C5aZzp1EM7qQeNIucy_R_dL7CYqgnbrpUuAJPP115x12gsSavNe_h1VfQuwRxkvf3iVOIXWmuoGcfiGiw-vraWq9ikEM_lOb7-aEdEbmMro7Qf1DN0wbEoznY7rbjijvgWV_tIxtkz72g4-zBC6o2ku1n4EgGugC4DWunIAdTR5CK2RcdgzRs4B3pOM9roz4enci870ih5g-w_vmFrkqHElj-K-GblwbXvHuArMW6Kpxn6N2b_fge2IUSJMLeA3iqxHKSPIX-Ywr78FsijEJ37FJfgaNb2i6_lguJaSYz4tnEfuoWe83eIO_bkQoVb6DwvOud039NFdJ3XrUMF0hOTR7gvc3OqRZlEakZSzJVQRaW2XQdP1GzISzdq3g_o8h43z69WKRTMSrRStpj7=w703-h937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5"/>
          <a:stretch/>
        </p:blipFill>
        <p:spPr bwMode="auto">
          <a:xfrm>
            <a:off x="6501132" y="1356046"/>
            <a:ext cx="2235947" cy="232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47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C24F-DC53-4298-8191-479DF02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F3A7-C475-4FCE-8B1B-19F73BD2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6"/>
            <a:ext cx="10515600" cy="5224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simulate the conveyor belt:</a:t>
            </a:r>
          </a:p>
          <a:p>
            <a:r>
              <a:rPr lang="en-US" dirty="0"/>
              <a:t>600 samples/class (every 10 box is at different location)</a:t>
            </a:r>
          </a:p>
          <a:p>
            <a:r>
              <a:rPr lang="en-US" dirty="0"/>
              <a:t>Scan the radar 200mm at 100mm/s capturing every 1mm</a:t>
            </a:r>
          </a:p>
          <a:p>
            <a:r>
              <a:rPr lang="en-US" dirty="0"/>
              <a:t>Feed range FFT into CNN for four class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1mm sampling: 100%</a:t>
            </a:r>
          </a:p>
          <a:p>
            <a:r>
              <a:rPr lang="en-US" dirty="0"/>
              <a:t>10mm subsampling: 100%</a:t>
            </a:r>
          </a:p>
          <a:p>
            <a:r>
              <a:rPr lang="en-US" dirty="0"/>
              <a:t>25mm subsampling 99.7%</a:t>
            </a:r>
          </a:p>
          <a:p>
            <a:pPr marL="0" indent="0">
              <a:buNone/>
            </a:pPr>
            <a:r>
              <a:rPr lang="en-US" dirty="0"/>
              <a:t>-&gt; Very minor change in the range FFT (but detectable by CNN)</a:t>
            </a:r>
          </a:p>
        </p:txBody>
      </p:sp>
    </p:spTree>
    <p:extLst>
      <p:ext uri="{BB962C8B-B14F-4D97-AF65-F5344CB8AC3E}">
        <p14:creationId xmlns:p14="http://schemas.microsoft.com/office/powerpoint/2010/main" val="184930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72E-E33B-460E-9833-52A869719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EDDA-5D11-4876-8134-3FCA466BC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40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D3BC-3829-46EB-B5A2-DC7E943F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Scene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6AE0-C5F1-4FD0-B383-0F911239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6543675" cy="4734106"/>
          </a:xfrm>
        </p:spPr>
        <p:txBody>
          <a:bodyPr/>
          <a:lstStyle/>
          <a:p>
            <a:r>
              <a:rPr lang="en-US" dirty="0"/>
              <a:t>Radar continuously capturing images from a moving vehicle</a:t>
            </a:r>
          </a:p>
          <a:p>
            <a:r>
              <a:rPr lang="en-US" dirty="0"/>
              <a:t>Estimate the range of targets in various environments</a:t>
            </a:r>
          </a:p>
          <a:p>
            <a:r>
              <a:rPr lang="en-US" dirty="0"/>
              <a:t>Target classification: human, stationary object, another vehicle (stationary or moving)</a:t>
            </a:r>
          </a:p>
          <a:p>
            <a:pPr marL="0" indent="0">
              <a:buNone/>
            </a:pPr>
            <a:r>
              <a:rPr lang="en-US" dirty="0"/>
              <a:t>Initial Steps:</a:t>
            </a:r>
          </a:p>
          <a:p>
            <a:r>
              <a:rPr lang="en-US" dirty="0"/>
              <a:t>Capture dynamic motions with scanner</a:t>
            </a:r>
          </a:p>
          <a:p>
            <a:r>
              <a:rPr lang="en-US" dirty="0"/>
              <a:t>Classify human movements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6E051-E800-4CB4-9C12-4CD1F462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54" y="1618854"/>
            <a:ext cx="3553321" cy="4382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9156F-ED9E-410E-8DAC-AF9429C746C7}"/>
              </a:ext>
            </a:extLst>
          </p:cNvPr>
          <p:cNvSpPr txBox="1"/>
          <p:nvPr/>
        </p:nvSpPr>
        <p:spPr>
          <a:xfrm>
            <a:off x="8839200" y="5942885"/>
            <a:ext cx="2657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Image Courtesy of TI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718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8C3BD-E777-49F5-BC71-28602AFA0C10}"/>
              </a:ext>
            </a:extLst>
          </p:cNvPr>
          <p:cNvSpPr txBox="1">
            <a:spLocks/>
          </p:cNvSpPr>
          <p:nvPr/>
        </p:nvSpPr>
        <p:spPr bwMode="auto">
          <a:xfrm>
            <a:off x="435836" y="1273704"/>
            <a:ext cx="5812565" cy="488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Multiple reflections result in multiple peaks in the range domain [1].</a:t>
            </a:r>
          </a:p>
          <a:p>
            <a:r>
              <a:rPr lang="en-US" dirty="0"/>
              <a:t>For gesture case, many peaks and noise can be seen in the range spectrum.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2F7BB-8E89-41F0-88EB-7C034E57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14" y="1250203"/>
            <a:ext cx="2946162" cy="3203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1E2C0-D965-4C51-97C9-151C8683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89" y="4508757"/>
            <a:ext cx="4867275" cy="15811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577E75-1363-4589-B792-C3755E28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FFT of Received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EB59-A6B5-4453-9E60-303426DC4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5" r="7513"/>
          <a:stretch/>
        </p:blipFill>
        <p:spPr>
          <a:xfrm>
            <a:off x="1378078" y="2975719"/>
            <a:ext cx="3638304" cy="31825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089BEB-890D-4DA2-B1CE-91E4CC7CEDB9}"/>
              </a:ext>
            </a:extLst>
          </p:cNvPr>
          <p:cNvSpPr/>
          <p:nvPr/>
        </p:nvSpPr>
        <p:spPr bwMode="auto">
          <a:xfrm>
            <a:off x="1947016" y="3071512"/>
            <a:ext cx="468213" cy="299092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16A1A4FB-F560-4CB3-BBB3-7C049F12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60" y="1270631"/>
            <a:ext cx="3192006" cy="42706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84" y="1316746"/>
            <a:ext cx="7569121" cy="53888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Dataset 1: 2000/class</a:t>
            </a:r>
          </a:p>
          <a:p>
            <a:pPr lvl="1"/>
            <a:r>
              <a:rPr lang="en-US" dirty="0"/>
              <a:t>Same location at radar bore side</a:t>
            </a:r>
          </a:p>
          <a:p>
            <a:pPr lvl="1"/>
            <a:r>
              <a:rPr lang="en-US" dirty="0"/>
              <a:t>Single subject, across several weeks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83% </a:t>
            </a:r>
            <a:r>
              <a:rPr lang="en-US" dirty="0"/>
              <a:t>Accuracy</a:t>
            </a:r>
          </a:p>
          <a:p>
            <a:r>
              <a:rPr lang="en-US" dirty="0">
                <a:solidFill>
                  <a:srgbClr val="00B050"/>
                </a:solidFill>
              </a:rPr>
              <a:t>Dataset 2: 4000/class</a:t>
            </a:r>
          </a:p>
          <a:p>
            <a:pPr lvl="1"/>
            <a:r>
              <a:rPr lang="en-US" dirty="0"/>
              <a:t>Ranges 35cm-55cm and 28° FOV</a:t>
            </a:r>
          </a:p>
          <a:p>
            <a:pPr lvl="1"/>
            <a:r>
              <a:rPr lang="en-US" dirty="0"/>
              <a:t>3 subjects, hand too close to torso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61% </a:t>
            </a:r>
            <a:r>
              <a:rPr lang="en-US" dirty="0"/>
              <a:t>Accuracy</a:t>
            </a:r>
          </a:p>
          <a:p>
            <a:r>
              <a:rPr lang="en-US" dirty="0">
                <a:solidFill>
                  <a:srgbClr val="0070C0"/>
                </a:solidFill>
              </a:rPr>
              <a:t>Dataset 3: 405/class</a:t>
            </a:r>
          </a:p>
          <a:p>
            <a:pPr lvl="1"/>
            <a:r>
              <a:rPr lang="en-US" dirty="0"/>
              <a:t>Ranges 45cm-55cm and 14° FOV</a:t>
            </a:r>
          </a:p>
          <a:p>
            <a:pPr lvl="1"/>
            <a:r>
              <a:rPr lang="en-US" dirty="0"/>
              <a:t>Hand held away from torso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86% </a:t>
            </a:r>
            <a:r>
              <a:rPr lang="en-US" dirty="0"/>
              <a:t>Accuracy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8B2AEA40-94C2-4C91-ADF9-76E4DDA94E14}"/>
              </a:ext>
            </a:extLst>
          </p:cNvPr>
          <p:cNvSpPr/>
          <p:nvPr/>
        </p:nvSpPr>
        <p:spPr bwMode="auto">
          <a:xfrm>
            <a:off x="8045180" y="4438300"/>
            <a:ext cx="1708420" cy="971901"/>
          </a:xfrm>
          <a:prstGeom prst="roundRect">
            <a:avLst/>
          </a:prstGeom>
          <a:noFill/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70A5C15-2DEA-4658-AE94-3D8A9B2FF566}"/>
              </a:ext>
            </a:extLst>
          </p:cNvPr>
          <p:cNvSpPr/>
          <p:nvPr/>
        </p:nvSpPr>
        <p:spPr bwMode="auto">
          <a:xfrm>
            <a:off x="7484057" y="3731869"/>
            <a:ext cx="2794229" cy="1809384"/>
          </a:xfrm>
          <a:prstGeom prst="round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DA04123E-68AA-4328-BE3C-DBCE6CD8791D}"/>
              </a:ext>
            </a:extLst>
          </p:cNvPr>
          <p:cNvSpPr/>
          <p:nvPr/>
        </p:nvSpPr>
        <p:spPr bwMode="auto">
          <a:xfrm>
            <a:off x="8686800" y="4800601"/>
            <a:ext cx="415892" cy="35942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3273C5-E7D5-4F4F-AC0A-2243E131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Datasets</a:t>
            </a:r>
          </a:p>
        </p:txBody>
      </p:sp>
    </p:spTree>
    <p:extLst>
      <p:ext uri="{BB962C8B-B14F-4D97-AF65-F5344CB8AC3E}">
        <p14:creationId xmlns:p14="http://schemas.microsoft.com/office/powerpoint/2010/main" val="374866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2535707B-52C6-B741-B23C-1B67632CB0F3}"/>
              </a:ext>
            </a:extLst>
          </p:cNvPr>
          <p:cNvSpPr txBox="1">
            <a:spLocks/>
          </p:cNvSpPr>
          <p:nvPr/>
        </p:nvSpPr>
        <p:spPr bwMode="auto">
          <a:xfrm>
            <a:off x="8289420" y="3141796"/>
            <a:ext cx="3708875" cy="172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Range FFT produces a 12 </a:t>
            </a:r>
            <a:r>
              <a:rPr lang="en-US" sz="2000" kern="0" dirty="0"/>
              <a:t>x </a:t>
            </a:r>
            <a:r>
              <a:rPr lang="en-US" kern="0" dirty="0"/>
              <a:t>N array with 12 virtual channels and N range bins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E0E018-E0FF-4EE7-8F01-4388704B3C5C}"/>
              </a:ext>
            </a:extLst>
          </p:cNvPr>
          <p:cNvGraphicFramePr>
            <a:graphicFrameLocks noGrp="1"/>
          </p:cNvGraphicFramePr>
          <p:nvPr/>
        </p:nvGraphicFramePr>
        <p:xfrm>
          <a:off x="3427452" y="1703203"/>
          <a:ext cx="24384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3972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0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4539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17EDD40-D440-4DE7-B9F7-63D6033C1CAC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1703203"/>
          <a:ext cx="12192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94371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76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2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2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36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0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9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453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D4968D-FC30-4F8F-AEEF-AF6FEC004810}"/>
              </a:ext>
            </a:extLst>
          </p:cNvPr>
          <p:cNvSpPr txBox="1"/>
          <p:nvPr/>
        </p:nvSpPr>
        <p:spPr>
          <a:xfrm>
            <a:off x="6058009" y="1433238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15375-938F-426D-967B-2AE1F71AE132}"/>
              </a:ext>
            </a:extLst>
          </p:cNvPr>
          <p:cNvSpPr txBox="1"/>
          <p:nvPr/>
        </p:nvSpPr>
        <p:spPr>
          <a:xfrm>
            <a:off x="6058009" y="5445397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25B326-3062-4556-8078-A57FF84483E7}"/>
              </a:ext>
            </a:extLst>
          </p:cNvPr>
          <p:cNvSpPr txBox="1"/>
          <p:nvPr/>
        </p:nvSpPr>
        <p:spPr>
          <a:xfrm>
            <a:off x="6058009" y="3296809"/>
            <a:ext cx="992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539505-DBE2-4EB1-A9C5-EBB15CEA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05029"/>
              </p:ext>
            </p:extLst>
          </p:nvPr>
        </p:nvGraphicFramePr>
        <p:xfrm>
          <a:off x="1676509" y="1703203"/>
          <a:ext cx="1447800" cy="445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5221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Channel 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9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65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9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0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4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29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1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8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4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9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Channel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5735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AF1AD54-F5C2-4BA9-AF7B-16B3CB18383C}"/>
              </a:ext>
            </a:extLst>
          </p:cNvPr>
          <p:cNvGraphicFramePr>
            <a:graphicFrameLocks noGrp="1"/>
          </p:cNvGraphicFramePr>
          <p:nvPr/>
        </p:nvGraphicFramePr>
        <p:xfrm>
          <a:off x="3427452" y="1247818"/>
          <a:ext cx="24384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7013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1D5B323-982B-4522-8260-A0380ED9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51909"/>
              </p:ext>
            </p:extLst>
          </p:nvPr>
        </p:nvGraphicFramePr>
        <p:xfrm>
          <a:off x="6840785" y="1247818"/>
          <a:ext cx="12192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18527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90309"/>
                  </a:ext>
                </a:extLst>
              </a:tr>
            </a:tbl>
          </a:graphicData>
        </a:graphic>
      </p:graphicFrame>
      <p:sp>
        <p:nvSpPr>
          <p:cNvPr id="18" name="Title 7">
            <a:extLst>
              <a:ext uri="{FF2B5EF4-FFF2-40B4-BE49-F238E27FC236}">
                <a16:creationId xmlns:a16="http://schemas.microsoft.com/office/drawing/2014/main" id="{14B6F3EE-BCDA-4731-A993-2FAC04DF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/>
          <a:p>
            <a:r>
              <a:rPr lang="en-US" dirty="0"/>
              <a:t>Range FFT Format</a:t>
            </a:r>
          </a:p>
        </p:txBody>
      </p:sp>
    </p:spTree>
    <p:extLst>
      <p:ext uri="{BB962C8B-B14F-4D97-AF65-F5344CB8AC3E}">
        <p14:creationId xmlns:p14="http://schemas.microsoft.com/office/powerpoint/2010/main" val="2822334126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DEBA4879-05BC-4294-8D89-C18B054EF868}" vid="{F4145C0E-1C95-4852-864D-4EE679C307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UTDJosiahResearchThemeTI</Template>
  <TotalTime>705</TotalTime>
  <Words>2689</Words>
  <Application>Microsoft Office PowerPoint</Application>
  <PresentationFormat>Widescreen</PresentationFormat>
  <Paragraphs>644</Paragraphs>
  <Slides>68</Slides>
  <Notes>10</Notes>
  <HiddenSlides>36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UTDJosiahResearchThemeTI</vt:lpstr>
      <vt:lpstr>Radar Perception for Gesture Recognition</vt:lpstr>
      <vt:lpstr>Outline</vt:lpstr>
      <vt:lpstr>Static Hand Gesture Recognition</vt:lpstr>
      <vt:lpstr>Static Hand Gestures</vt:lpstr>
      <vt:lpstr>Setup and Degrees of Freedom</vt:lpstr>
      <vt:lpstr>Static Data Format</vt:lpstr>
      <vt:lpstr>Range FFT of Received Signal</vt:lpstr>
      <vt:lpstr>Static Datasets</vt:lpstr>
      <vt:lpstr>Range FFT Format</vt:lpstr>
      <vt:lpstr>Reformatting Range FFT to 3D</vt:lpstr>
      <vt:lpstr>3D Range-Angle FFT</vt:lpstr>
      <vt:lpstr>Preprocessing Techniques</vt:lpstr>
      <vt:lpstr>Preprocessing Results</vt:lpstr>
      <vt:lpstr>Dynamic Hand Gesture Recognition</vt:lpstr>
      <vt:lpstr>Dynamic Hand Gestures</vt:lpstr>
      <vt:lpstr>Dynamic Data Collection Setup</vt:lpstr>
      <vt:lpstr>Preprocessing Techniques: Angle FFT</vt:lpstr>
      <vt:lpstr>Preprocessing Techniques: Doppler (Velocity) FFT</vt:lpstr>
      <vt:lpstr>Preprocessing Techniques: STFT</vt:lpstr>
      <vt:lpstr>Dynamic Dataset: Results and Size</vt:lpstr>
      <vt:lpstr>3-Tx, 4-Rx Channels Used</vt:lpstr>
      <vt:lpstr>First Channel Only (More Efficient)</vt:lpstr>
      <vt:lpstr>Subsample from 5ms PRI to 40ms PRI</vt:lpstr>
      <vt:lpstr>PowerPoint Presentation</vt:lpstr>
      <vt:lpstr>Dynamic Gesture Classification Results</vt:lpstr>
      <vt:lpstr>Interfacing with Terahertz Sensor IC</vt:lpstr>
      <vt:lpstr>Motion Detection via Phase Extraction</vt:lpstr>
      <vt:lpstr>Submillimeter Relative Range Estimation</vt:lpstr>
      <vt:lpstr>Conclusions and Future Work</vt:lpstr>
      <vt:lpstr>PowerPoint Presentation</vt:lpstr>
      <vt:lpstr>References</vt:lpstr>
      <vt:lpstr>Backup Slides</vt:lpstr>
      <vt:lpstr>Dynamic Transition Gestures</vt:lpstr>
      <vt:lpstr>Dynamic Transition Gestures</vt:lpstr>
      <vt:lpstr>Dynamic Transition Results</vt:lpstr>
      <vt:lpstr>Appendix of Terms</vt:lpstr>
      <vt:lpstr>Fast SAR Imaging for Static Gestures</vt:lpstr>
      <vt:lpstr>Mechanical Imaging Scanner</vt:lpstr>
      <vt:lpstr>MIMO Signal Model</vt:lpstr>
      <vt:lpstr>Initial Results – PSF Simulation</vt:lpstr>
      <vt:lpstr>Initial Results – Without Phase Correction</vt:lpstr>
      <vt:lpstr>Initial Results – With Phase Correction</vt:lpstr>
      <vt:lpstr>Hand Simulation</vt:lpstr>
      <vt:lpstr>Gun Scan – Without Thresholding</vt:lpstr>
      <vt:lpstr>Gun Scan – With Thresholding</vt:lpstr>
      <vt:lpstr>Foil Hand Scan</vt:lpstr>
      <vt:lpstr>Foil Hand Scan</vt:lpstr>
      <vt:lpstr>Human Hand Scan</vt:lpstr>
      <vt:lpstr>Human Hand Scan – With Thresholding </vt:lpstr>
      <vt:lpstr>Human Hand Scan BEST – With Thresholding</vt:lpstr>
      <vt:lpstr>Static Experiment</vt:lpstr>
      <vt:lpstr>Interfacing with Terahertz Sensor IC</vt:lpstr>
      <vt:lpstr>Motion Detection via Phase Extraction</vt:lpstr>
      <vt:lpstr>Motion Detection via Phase Extraction</vt:lpstr>
      <vt:lpstr>Motion Detection via Phase Extraction</vt:lpstr>
      <vt:lpstr>Relative Range Estimation</vt:lpstr>
      <vt:lpstr>New Applications: Conveyor Belt Scenarios using Scanner</vt:lpstr>
      <vt:lpstr>Scenario: Hidden Item Detection</vt:lpstr>
      <vt:lpstr>Mechanical Imaging Scanner</vt:lpstr>
      <vt:lpstr>Using the Scanner</vt:lpstr>
      <vt:lpstr>Hidden Item Counting</vt:lpstr>
      <vt:lpstr>Scenario: Hidden Item Counting</vt:lpstr>
      <vt:lpstr>Using the Scanner</vt:lpstr>
      <vt:lpstr>Medication Packaging</vt:lpstr>
      <vt:lpstr>Scenario: Medication Packing</vt:lpstr>
      <vt:lpstr>Using the Scanner</vt:lpstr>
      <vt:lpstr>Future Applications</vt:lpstr>
      <vt:lpstr>Automotive Scene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Josiah Smith</dc:creator>
  <cp:lastModifiedBy>Josiah Smith</cp:lastModifiedBy>
  <cp:revision>119</cp:revision>
  <dcterms:created xsi:type="dcterms:W3CDTF">2020-03-25T15:53:13Z</dcterms:created>
  <dcterms:modified xsi:type="dcterms:W3CDTF">2021-11-22T22:35:04Z</dcterms:modified>
</cp:coreProperties>
</file>